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8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502020204030203" pitchFamily="34" charset="0"/>
      <p:regular r:id="rId42"/>
      <p:bold r:id="rId43"/>
      <p:italic r:id="rId44"/>
      <p:boldItalic r:id="rId4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 Dutkiewicz" userId="9c5954458dae7cca" providerId="LiveId" clId="{CDE3C967-ED36-4AF3-A8AA-1C63076269CD}"/>
    <pc:docChg chg="addSld modSld">
      <pc:chgData name="Kamil Dutkiewicz" userId="9c5954458dae7cca" providerId="LiveId" clId="{CDE3C967-ED36-4AF3-A8AA-1C63076269CD}" dt="2023-04-27T07:15:13.167" v="18" actId="1076"/>
      <pc:docMkLst>
        <pc:docMk/>
      </pc:docMkLst>
      <pc:sldChg chg="addSp modSp new mod modAnim">
        <pc:chgData name="Kamil Dutkiewicz" userId="9c5954458dae7cca" providerId="LiveId" clId="{CDE3C967-ED36-4AF3-A8AA-1C63076269CD}" dt="2023-04-27T07:14:11.003" v="15" actId="1076"/>
        <pc:sldMkLst>
          <pc:docMk/>
          <pc:sldMk cId="3298762031" sldId="282"/>
        </pc:sldMkLst>
        <pc:spChg chg="mod">
          <ac:chgData name="Kamil Dutkiewicz" userId="9c5954458dae7cca" providerId="LiveId" clId="{CDE3C967-ED36-4AF3-A8AA-1C63076269CD}" dt="2023-04-27T07:13:57.909" v="12" actId="20577"/>
          <ac:spMkLst>
            <pc:docMk/>
            <pc:sldMk cId="3298762031" sldId="282"/>
            <ac:spMk id="2" creationId="{A6F1FB19-CED4-16D4-8A25-87C816EAFBD6}"/>
          </ac:spMkLst>
        </pc:spChg>
        <pc:picChg chg="add mod">
          <ac:chgData name="Kamil Dutkiewicz" userId="9c5954458dae7cca" providerId="LiveId" clId="{CDE3C967-ED36-4AF3-A8AA-1C63076269CD}" dt="2023-04-27T07:14:11.003" v="15" actId="1076"/>
          <ac:picMkLst>
            <pc:docMk/>
            <pc:sldMk cId="3298762031" sldId="282"/>
            <ac:picMk id="5" creationId="{7EB101CF-5312-8C61-851E-12F257C6D7CD}"/>
          </ac:picMkLst>
        </pc:picChg>
      </pc:sldChg>
      <pc:sldChg chg="addSp modSp new mod modAnim">
        <pc:chgData name="Kamil Dutkiewicz" userId="9c5954458dae7cca" providerId="LiveId" clId="{CDE3C967-ED36-4AF3-A8AA-1C63076269CD}" dt="2023-04-27T07:15:13.167" v="18" actId="1076"/>
        <pc:sldMkLst>
          <pc:docMk/>
          <pc:sldMk cId="1273857679" sldId="283"/>
        </pc:sldMkLst>
        <pc:picChg chg="add mod">
          <ac:chgData name="Kamil Dutkiewicz" userId="9c5954458dae7cca" providerId="LiveId" clId="{CDE3C967-ED36-4AF3-A8AA-1C63076269CD}" dt="2023-04-27T07:15:13.167" v="18" actId="1076"/>
          <ac:picMkLst>
            <pc:docMk/>
            <pc:sldMk cId="1273857679" sldId="283"/>
            <ac:picMk id="5" creationId="{C10EA514-B01F-3655-9F13-ABEB90B9E7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c5fca75d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c5fca75d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5fca75d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5fca75d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5f20c74e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5f20c74e6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6009ed7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6009ed77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8c09ce7b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38c09ce7b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8ccb435b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38ccb435b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8ccb435b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38ccb435b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6009ed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16009ed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c5fca75d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2c5fca75d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5f20c74e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5f20c74e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c09ce7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8c09ce7b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5f20c74e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5f20c74e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38FD60-44C2-581C-CB2C-FAC4E8A7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37996B3-952C-4546-E8FA-2160C969B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5B4CE2-0504-A806-C9F3-4B0DC83C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75C08D-0639-2380-AD64-FB52FDBE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78C4B7E-C16F-5BFF-DA24-2F41027A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859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D0B63E-DA3B-0600-1C0D-59436B73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B47C9E7-ED6C-909B-1892-376A25C7E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112216-BC37-65DA-370E-54E7535F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A095B0-396F-DBC4-8A49-C8C5E856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A14DA22-F9F4-83AD-A278-4187CC13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256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8976571-5FF9-6749-8606-F758C522B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1CCAF2B-55F3-E32A-8282-D9FA3B139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8C96905-2E8F-9CA9-C18C-D1582A04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714B6A-A4C7-9916-F750-68FA4315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7AA659F-CFCD-52F9-7731-BB82080C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147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7E6E56-6663-8E2B-9F88-DA3D4C39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8B4628-9D51-1E45-9B4B-6B805D16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44F512C-3115-101A-D9CB-059B6580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FD8482-3297-75CD-E767-5D0CCF22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F129890-C79A-D412-91A1-A08757AD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660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7BA254-CBBB-F6D4-F5AE-96F30F7E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A322889-AAE7-5EF7-868C-C20EFAC3F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146B711-F8CE-EC99-B51A-3FCB0AF8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7592A25-15E2-4523-12E8-85B5376F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3BCFF41-9D57-7231-E0FB-48E7826F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78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896F76-1FC8-CC6C-E040-8F5A7E91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6DCBCF-0959-FC2F-2AF5-DDA2E05C9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0250E83-09B3-0E38-CC82-0391FFDDE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BA764BD-2507-BD9B-9B74-498B1D6A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A6A8AE-4A60-EF46-5CDF-FA38CF48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59716B0-9FCA-15C2-7F29-4A3FF1EF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22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BDBE2C-C634-84C6-1082-CA5339C5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3FFFF21-B634-D0CC-AF4D-494C54618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518C508-CAF9-FDDA-1B65-BACC99A89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E1BE2AB-0521-C6BE-1716-4756CEC59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2D379FC-F5D4-4E48-1B17-3882F2AC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3644592-50E6-0B49-2124-D7763768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E4836A6-0717-DFEA-A285-00AF7354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FBBF182-2DF3-F198-E8C4-AF284670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319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F467A9-7124-356B-AB8D-F4CFE98A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3EDA531-B0A9-4D42-4D1E-3D69BE4F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D976BBD-FE7B-B1D9-E163-61CABCD7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D0B8B55-F511-C745-8DD1-EE24C197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3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AAEA32F-1A29-5C3C-5B1C-A4AAB829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B1CA198-C41E-C88B-D45D-E3FF0888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31AD452-CF55-8956-157D-9B71CBB2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9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394929-DB82-66A6-A20A-BB94EED4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239D98-0BE0-269D-3FD7-79AAE43D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E3D071F-BD39-2597-7C75-58E700386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423BC6D-5F70-0FF3-A31F-A351C1F4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AD68743-46F5-E17E-4B23-B49A13C1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6E5CBB-C148-44A8-3743-4CACB148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612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AF847E-ED8A-8E18-D9D9-97663A6B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7443EC8-A520-3305-28A0-F15BAA509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D15F8FF-2851-28EF-3640-E7CBCAA77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8FEB14-9488-260B-781B-63ED1BD3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B94C43C-32E7-9AF3-26D8-72C7C694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1E10C56-FC0E-AEF8-E7F7-23E60527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3559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AD93682-DE7C-6F7D-BF77-51E69F485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0B827AC-77AE-B680-E8E7-C3757B7C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4C1DF8-EA2C-2400-B7A6-665A5088E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93F23C3-2244-31CA-E18A-F4F46A807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467B4F4-9F9C-CFCE-C0B2-D5392714D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11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17/06/relationships/model3d" Target="../media/model3d1.glb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509549" y="2982685"/>
            <a:ext cx="8497173" cy="171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pl-PL" sz="8000" b="1" dirty="0">
                <a:solidFill>
                  <a:srgbClr val="FF9100"/>
                </a:solidFill>
                <a:latin typeface="Lato"/>
                <a:ea typeface="Lato"/>
                <a:cs typeface="Lato"/>
                <a:sym typeface="Lato"/>
              </a:rPr>
              <a:t>Problem 4</a:t>
            </a:r>
            <a:endParaRPr sz="8000" b="1" dirty="0">
              <a:solidFill>
                <a:srgbClr val="FF91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611149" y="4694264"/>
            <a:ext cx="4673988" cy="6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l-PL" b="1" i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STUCK METALLIC SPHERES</a:t>
            </a:r>
            <a:endParaRPr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44383" y="6396365"/>
            <a:ext cx="1062599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Reporter: Stanisław Rakowski 		</a:t>
            </a:r>
            <a:r>
              <a:rPr lang="pl-PL" sz="16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r>
              <a:rPr lang="pl-PL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Stanisław Rakowski, Kamil Dutkiewicz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E57FB3FE-1AA4-87FD-E6CB-FEA283CAA4FC}"/>
              </a:ext>
            </a:extLst>
          </p:cNvPr>
          <p:cNvCxnSpPr/>
          <p:nvPr/>
        </p:nvCxnSpPr>
        <p:spPr>
          <a:xfrm>
            <a:off x="509549" y="4599921"/>
            <a:ext cx="10485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10</a:t>
            </a:fld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title" idx="4294967295"/>
          </p:nvPr>
        </p:nvSpPr>
        <p:spPr>
          <a:xfrm>
            <a:off x="309385" y="281283"/>
            <a:ext cx="10058400" cy="77628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Measuring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distribution</a:t>
            </a:r>
            <a:endParaRPr sz="40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5" y="1175019"/>
            <a:ext cx="7415648" cy="509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813" y="2670848"/>
            <a:ext cx="2497227" cy="196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225499" y="136525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How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it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depends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diameter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of the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orifice</a:t>
            </a:r>
            <a:endParaRPr sz="40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11</a:t>
            </a:fld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85" y="4127502"/>
            <a:ext cx="16383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2043185" y="5246124"/>
            <a:ext cx="279000" cy="580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185" y="5363957"/>
            <a:ext cx="523875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985" y="1762939"/>
            <a:ext cx="3531950" cy="2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2EAEC43-7E52-CEB2-7F12-16A69E18F8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1" t="2372" r="4447"/>
          <a:stretch/>
        </p:blipFill>
        <p:spPr>
          <a:xfrm>
            <a:off x="4971569" y="1432047"/>
            <a:ext cx="6662058" cy="4810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CD627C80-172D-02D7-C9D8-F8243CE7F745}"/>
                  </a:ext>
                </a:extLst>
              </p:cNvPr>
              <p:cNvSpPr txBox="1"/>
              <p:nvPr/>
            </p:nvSpPr>
            <p:spPr>
              <a:xfrm>
                <a:off x="1123023" y="4809611"/>
                <a:ext cx="6097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pl-PL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l-PL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pl-PL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l-PL" sz="18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CD627C80-172D-02D7-C9D8-F8243CE7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023" y="4809611"/>
                <a:ext cx="60972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12</a:t>
            </a:fld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4294967295"/>
          </p:nvPr>
        </p:nvSpPr>
        <p:spPr>
          <a:xfrm>
            <a:off x="147602" y="136525"/>
            <a:ext cx="10402159" cy="97740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Calculating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expected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number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balls</a:t>
            </a:r>
            <a:endParaRPr sz="40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3A90E34-CFE1-813B-86CA-10AFCFCCD687}"/>
                  </a:ext>
                </a:extLst>
              </p:cNvPr>
              <p:cNvSpPr txBox="1"/>
              <p:nvPr/>
            </p:nvSpPr>
            <p:spPr>
              <a:xfrm>
                <a:off x="932127" y="5058387"/>
                <a:ext cx="336540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l-P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l-PL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l-PL" sz="32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3A90E34-CFE1-813B-86CA-10AFCFCC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27" y="5058387"/>
                <a:ext cx="336540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az 9">
            <a:extLst>
              <a:ext uri="{FF2B5EF4-FFF2-40B4-BE49-F238E27FC236}">
                <a16:creationId xmlns:a16="http://schemas.microsoft.com/office/drawing/2014/main" id="{4CDA9A33-9270-DA3B-335E-2E58B898C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397" y="1561874"/>
            <a:ext cx="6696674" cy="460396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09CAF22F-DF47-E962-CAB8-CDC5CA0948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24397" y="1583836"/>
            <a:ext cx="6696674" cy="4677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32D07BEF-6C34-CB01-794F-D334F3AFCDC2}"/>
                  </a:ext>
                </a:extLst>
              </p:cNvPr>
              <p:cNvSpPr txBox="1"/>
              <p:nvPr/>
            </p:nvSpPr>
            <p:spPr>
              <a:xfrm>
                <a:off x="570929" y="1831376"/>
                <a:ext cx="4456028" cy="633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type m:val="lin"/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  <m: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32D07BEF-6C34-CB01-794F-D334F3AFC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29" y="1831376"/>
                <a:ext cx="4456028" cy="6332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360BDFD3-5BDA-A5A7-651B-C3555C218DE6}"/>
                  </a:ext>
                </a:extLst>
              </p:cNvPr>
              <p:cNvSpPr txBox="1"/>
              <p:nvPr/>
            </p:nvSpPr>
            <p:spPr>
              <a:xfrm>
                <a:off x="-318266" y="2688598"/>
                <a:ext cx="6131858" cy="1773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arccos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type m:val="skw"/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p>
                            <m:sSup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pl-PL" b="0" i="0" smtClean="0">
                                          <a:latin typeface="Cambria Math" panose="02040503050406030204" pitchFamily="18" charset="0"/>
                                        </a:rPr>
                                        <m:t>arccos</m:t>
                                      </m:r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l-PL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arccos</m:t>
                                              </m:r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⁡(</m:t>
                                              </m:r>
                                              <m:f>
                                                <m:fPr>
                                                  <m:type m:val="skw"/>
                                                  <m:ctrlPr>
                                                    <a:rPr lang="pl-PL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l-PL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l-PL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type m:val="lin"/>
                                          <m:ctrlP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l-PL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360BDFD3-5BDA-A5A7-651B-C3555C21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8266" y="2688598"/>
                <a:ext cx="6131858" cy="1773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13</a:t>
            </a:fld>
            <a:endParaRPr/>
          </a:p>
        </p:txBody>
      </p:sp>
      <p:sp>
        <p:nvSpPr>
          <p:cNvPr id="309" name="Google Shape;309;p25"/>
          <p:cNvSpPr txBox="1">
            <a:spLocks noGrp="1"/>
          </p:cNvSpPr>
          <p:nvPr>
            <p:ph type="title" idx="4294967295"/>
          </p:nvPr>
        </p:nvSpPr>
        <p:spPr>
          <a:xfrm>
            <a:off x="123752" y="0"/>
            <a:ext cx="10409035" cy="121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Measuring</a:t>
            </a:r>
            <a:r>
              <a:rPr lang="pl-PL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/>
          </a:blip>
          <a:srcRect l="3654" t="3996" r="4947"/>
          <a:stretch/>
        </p:blipFill>
        <p:spPr>
          <a:xfrm>
            <a:off x="2564445" y="1232497"/>
            <a:ext cx="6964566" cy="502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14</a:t>
            </a:fld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title" idx="4294967295"/>
          </p:nvPr>
        </p:nvSpPr>
        <p:spPr>
          <a:xfrm>
            <a:off x="770021" y="593299"/>
            <a:ext cx="10058400" cy="62706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Final</a:t>
            </a:r>
            <a:r>
              <a:rPr lang="pl-PL" sz="48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r>
              <a:rPr lang="pl-PL" sz="48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to n</a:t>
            </a:r>
            <a:r>
              <a:rPr lang="pl-PL" sz="4800" dirty="0">
                <a:solidFill>
                  <a:srgbClr val="FF91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º</a:t>
            </a:r>
            <a:r>
              <a:rPr lang="pl-PL" sz="48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 sz="48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6"/>
          <p:cNvPicPr preferRelativeResize="0"/>
          <p:nvPr/>
        </p:nvPicPr>
        <p:blipFill rotWithShape="1">
          <a:blip r:embed="rId3">
            <a:alphaModFix/>
          </a:blip>
          <a:srcRect l="2897" r="2506"/>
          <a:stretch/>
        </p:blipFill>
        <p:spPr>
          <a:xfrm>
            <a:off x="175317" y="1586053"/>
            <a:ext cx="5842766" cy="423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 rotWithShape="1">
          <a:blip r:embed="rId4">
            <a:alphaModFix/>
          </a:blip>
          <a:srcRect l="2761" r="3782"/>
          <a:stretch/>
        </p:blipFill>
        <p:spPr>
          <a:xfrm>
            <a:off x="5858804" y="1586053"/>
            <a:ext cx="5842766" cy="423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308002" y="112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latin typeface="Lato"/>
                <a:ea typeface="Lato"/>
                <a:cs typeface="Lato"/>
                <a:sym typeface="Lato"/>
              </a:rPr>
              <a:t>Designing</a:t>
            </a:r>
            <a:r>
              <a:rPr lang="pl-PL" b="1" dirty="0"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pl-PL" b="1" dirty="0" err="1">
                <a:latin typeface="Lato"/>
                <a:ea typeface="Lato"/>
                <a:cs typeface="Lato"/>
                <a:sym typeface="Lato"/>
              </a:rPr>
              <a:t>optimal</a:t>
            </a:r>
            <a:r>
              <a:rPr lang="pl-PL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latin typeface="Lato"/>
                <a:ea typeface="Lato"/>
                <a:cs typeface="Lato"/>
                <a:sym typeface="Lato"/>
              </a:rPr>
              <a:t>nozzle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7"/>
          <p:cNvSpPr txBox="1">
            <a:spLocks noGrp="1"/>
          </p:cNvSpPr>
          <p:nvPr>
            <p:ph idx="1"/>
          </p:nvPr>
        </p:nvSpPr>
        <p:spPr>
          <a:xfrm>
            <a:off x="536602" y="1677117"/>
            <a:ext cx="10058400" cy="1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pl-PL" i="1" dirty="0"/>
              <a:t>3. </a:t>
            </a:r>
            <a:r>
              <a:rPr lang="pl-PL" i="1" dirty="0" err="1"/>
              <a:t>What</a:t>
            </a:r>
            <a:r>
              <a:rPr lang="pl-PL" i="1" dirty="0"/>
              <a:t> </a:t>
            </a:r>
            <a:r>
              <a:rPr lang="pl-PL" i="1" dirty="0" err="1"/>
              <a:t>bottle</a:t>
            </a:r>
            <a:r>
              <a:rPr lang="pl-PL" i="1" dirty="0"/>
              <a:t> </a:t>
            </a:r>
            <a:r>
              <a:rPr lang="pl-PL" i="1" dirty="0" err="1"/>
              <a:t>shapes</a:t>
            </a:r>
            <a:r>
              <a:rPr lang="pl-PL" i="1" dirty="0"/>
              <a:t> </a:t>
            </a:r>
            <a:r>
              <a:rPr lang="pl-PL" i="1" dirty="0" err="1"/>
              <a:t>can</a:t>
            </a:r>
            <a:r>
              <a:rPr lang="pl-PL" i="1" dirty="0"/>
              <a:t> </a:t>
            </a:r>
            <a:r>
              <a:rPr lang="pl-PL" i="1" dirty="0" err="1"/>
              <a:t>prevent</a:t>
            </a:r>
            <a:r>
              <a:rPr lang="pl-PL" i="1" dirty="0"/>
              <a:t> the system from </a:t>
            </a:r>
            <a:r>
              <a:rPr lang="pl-PL" i="1" dirty="0" err="1"/>
              <a:t>getting</a:t>
            </a:r>
            <a:r>
              <a:rPr lang="pl-PL" i="1" dirty="0"/>
              <a:t> </a:t>
            </a:r>
            <a:r>
              <a:rPr lang="pl-PL" i="1" dirty="0" err="1"/>
              <a:t>stuck</a:t>
            </a:r>
            <a:r>
              <a:rPr lang="pl-PL" i="1" dirty="0"/>
              <a:t>?</a:t>
            </a:r>
            <a:endParaRPr i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i="1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40" name="Google Shape;340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15</a:t>
            </a:fld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352219" y="2652060"/>
            <a:ext cx="434977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Optimization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problem: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Given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 cylinder of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diameter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 and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balls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radius r,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shortest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(in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terms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h)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nozzle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that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orifice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diameter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 and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never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almost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never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gets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stuck</a:t>
            </a:r>
            <a:r>
              <a:rPr lang="pl-PL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simplicity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we limit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solutions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cylindrically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symmetrical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ones</a:t>
            </a:r>
            <a:r>
              <a:rPr lang="pl-PL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7" name="Google Shape;327;p27"/>
          <p:cNvGrpSpPr/>
          <p:nvPr/>
        </p:nvGrpSpPr>
        <p:grpSpPr>
          <a:xfrm>
            <a:off x="8276895" y="2372657"/>
            <a:ext cx="2081182" cy="3519047"/>
            <a:chOff x="6387438" y="2608733"/>
            <a:chExt cx="1841044" cy="3252429"/>
          </a:xfrm>
        </p:grpSpPr>
        <p:sp>
          <p:nvSpPr>
            <p:cNvPr id="328" name="Google Shape;328;p27"/>
            <p:cNvSpPr/>
            <p:nvPr/>
          </p:nvSpPr>
          <p:spPr>
            <a:xfrm rot="10800000" flipH="1">
              <a:off x="6819019" y="4816351"/>
              <a:ext cx="295013" cy="474602"/>
            </a:xfrm>
            <a:prstGeom prst="trapezoid">
              <a:avLst>
                <a:gd name="adj" fmla="val 22104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27"/>
            <p:cNvGrpSpPr/>
            <p:nvPr/>
          </p:nvGrpSpPr>
          <p:grpSpPr>
            <a:xfrm>
              <a:off x="6387438" y="2608733"/>
              <a:ext cx="1841044" cy="3252429"/>
              <a:chOff x="6387438" y="2608733"/>
              <a:chExt cx="1841044" cy="3252429"/>
            </a:xfrm>
          </p:grpSpPr>
          <p:sp>
            <p:nvSpPr>
              <p:cNvPr id="330" name="Google Shape;330;p27"/>
              <p:cNvSpPr/>
              <p:nvPr/>
            </p:nvSpPr>
            <p:spPr>
              <a:xfrm rot="10800000" flipH="1">
                <a:off x="6387438" y="4341306"/>
                <a:ext cx="1134534" cy="521209"/>
              </a:xfrm>
              <a:prstGeom prst="trapezoid">
                <a:avLst>
                  <a:gd name="adj" fmla="val 83885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7"/>
              <p:cNvSpPr txBox="1"/>
              <p:nvPr/>
            </p:nvSpPr>
            <p:spPr>
              <a:xfrm>
                <a:off x="6660770" y="2608733"/>
                <a:ext cx="1333576" cy="284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pl-PL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10 cm</a:t>
                </a:r>
                <a:endParaRPr sz="2000" dirty="0"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6394071" y="3380865"/>
                <a:ext cx="1134534" cy="953097"/>
              </a:xfrm>
              <a:prstGeom prst="rect">
                <a:avLst/>
              </a:prstGeom>
              <a:gradFill>
                <a:gsLst>
                  <a:gs pos="0">
                    <a:srgbClr val="989898"/>
                  </a:gs>
                  <a:gs pos="45000">
                    <a:srgbClr val="A7A7A7"/>
                  </a:gs>
                  <a:gs pos="100000">
                    <a:srgbClr val="B1B1B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 rot="5400000">
                <a:off x="6758136" y="2500853"/>
                <a:ext cx="397933" cy="1134533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 rot="5400000" flipH="1">
                <a:off x="6797654" y="5310548"/>
                <a:ext cx="318906" cy="177801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7"/>
              <p:cNvSpPr txBox="1"/>
              <p:nvPr/>
            </p:nvSpPr>
            <p:spPr>
              <a:xfrm>
                <a:off x="6819019" y="5576741"/>
                <a:ext cx="318653" cy="284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 sz="2000" dirty="0"/>
              </a:p>
            </p:txBody>
          </p:sp>
          <p:sp>
            <p:nvSpPr>
              <p:cNvPr id="336" name="Google Shape;336;p27"/>
              <p:cNvSpPr txBox="1"/>
              <p:nvPr/>
            </p:nvSpPr>
            <p:spPr>
              <a:xfrm>
                <a:off x="7885441" y="4677851"/>
                <a:ext cx="343041" cy="284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 dirty="0"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 flipH="1">
                <a:off x="7566535" y="4347967"/>
                <a:ext cx="318906" cy="942986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" name="Google Shape;338;p27"/>
            <p:cNvSpPr/>
            <p:nvPr/>
          </p:nvSpPr>
          <p:spPr>
            <a:xfrm>
              <a:off x="6391656" y="4325112"/>
              <a:ext cx="490063" cy="965841"/>
            </a:xfrm>
            <a:custGeom>
              <a:avLst/>
              <a:gdLst/>
              <a:ahLst/>
              <a:cxnLst/>
              <a:rect l="l" t="t" r="r" b="b"/>
              <a:pathLst>
                <a:path w="490063" h="965841" extrusionOk="0">
                  <a:moveTo>
                    <a:pt x="0" y="0"/>
                  </a:moveTo>
                  <a:cubicBezTo>
                    <a:pt x="160782" y="80772"/>
                    <a:pt x="321564" y="161544"/>
                    <a:pt x="402336" y="310896"/>
                  </a:cubicBezTo>
                  <a:cubicBezTo>
                    <a:pt x="483108" y="460248"/>
                    <a:pt x="472440" y="792480"/>
                    <a:pt x="484632" y="896112"/>
                  </a:cubicBezTo>
                  <a:cubicBezTo>
                    <a:pt x="496824" y="999744"/>
                    <a:pt x="486156" y="966216"/>
                    <a:pt x="475488" y="932688"/>
                  </a:cubicBezTo>
                </a:path>
              </a:pathLst>
            </a:cu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 flipH="1">
              <a:off x="7047070" y="4347967"/>
              <a:ext cx="490063" cy="965841"/>
            </a:xfrm>
            <a:custGeom>
              <a:avLst/>
              <a:gdLst/>
              <a:ahLst/>
              <a:cxnLst/>
              <a:rect l="l" t="t" r="r" b="b"/>
              <a:pathLst>
                <a:path w="490063" h="965841" extrusionOk="0">
                  <a:moveTo>
                    <a:pt x="0" y="0"/>
                  </a:moveTo>
                  <a:cubicBezTo>
                    <a:pt x="160782" y="80772"/>
                    <a:pt x="321564" y="161544"/>
                    <a:pt x="402336" y="310896"/>
                  </a:cubicBezTo>
                  <a:cubicBezTo>
                    <a:pt x="483108" y="460248"/>
                    <a:pt x="472440" y="792480"/>
                    <a:pt x="484632" y="896112"/>
                  </a:cubicBezTo>
                  <a:cubicBezTo>
                    <a:pt x="496824" y="999744"/>
                    <a:pt x="486156" y="966216"/>
                    <a:pt x="475488" y="932688"/>
                  </a:cubicBezTo>
                </a:path>
              </a:pathLst>
            </a:cu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>
            <a:spLocks noGrp="1"/>
          </p:cNvSpPr>
          <p:nvPr>
            <p:ph type="title"/>
          </p:nvPr>
        </p:nvSpPr>
        <p:spPr>
          <a:xfrm>
            <a:off x="303958" y="-897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</a:t>
            </a:r>
            <a:r>
              <a:rPr lang="pl-PL" dirty="0">
                <a:solidFill>
                  <a:srgbClr val="000000"/>
                </a:solidFill>
              </a:rPr>
              <a:t> </a:t>
            </a:r>
            <a:r>
              <a:rPr lang="pl-PL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</a:t>
            </a:r>
            <a:r>
              <a:rPr lang="pl-PL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nozzles</a:t>
            </a:r>
            <a:endParaRPr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0" name="Google Shape;350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16</a:t>
            </a:fld>
            <a:endParaRPr/>
          </a:p>
        </p:txBody>
      </p:sp>
      <p:sp>
        <p:nvSpPr>
          <p:cNvPr id="346" name="Google Shape;346;p28"/>
          <p:cNvSpPr/>
          <p:nvPr/>
        </p:nvSpPr>
        <p:spPr>
          <a:xfrm rot="10800000" flipH="1">
            <a:off x="1225296" y="1737360"/>
            <a:ext cx="9869424" cy="1243584"/>
          </a:xfrm>
          <a:prstGeom prst="trapezoid">
            <a:avLst>
              <a:gd name="adj" fmla="val 186279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8"/>
          <p:cNvSpPr/>
          <p:nvPr/>
        </p:nvSpPr>
        <p:spPr>
          <a:xfrm rot="10800000" flipH="1">
            <a:off x="3528061" y="2980945"/>
            <a:ext cx="5263894" cy="2194560"/>
          </a:xfrm>
          <a:prstGeom prst="trapezoid">
            <a:avLst>
              <a:gd name="adj" fmla="val 68303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46;p28">
            <a:extLst>
              <a:ext uri="{FF2B5EF4-FFF2-40B4-BE49-F238E27FC236}">
                <a16:creationId xmlns:a16="http://schemas.microsoft.com/office/drawing/2014/main" id="{6A4FC5A4-3867-438E-7D41-77D18159DCB1}"/>
              </a:ext>
            </a:extLst>
          </p:cNvPr>
          <p:cNvSpPr/>
          <p:nvPr/>
        </p:nvSpPr>
        <p:spPr>
          <a:xfrm rot="10800000" flipH="1">
            <a:off x="2435907" y="2518069"/>
            <a:ext cx="7546293" cy="525617"/>
          </a:xfrm>
          <a:prstGeom prst="trapezoid">
            <a:avLst>
              <a:gd name="adj" fmla="val 257991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46;p28">
            <a:extLst>
              <a:ext uri="{FF2B5EF4-FFF2-40B4-BE49-F238E27FC236}">
                <a16:creationId xmlns:a16="http://schemas.microsoft.com/office/drawing/2014/main" id="{D41CAC83-F532-D244-7619-1ADBDCBF6A04}"/>
              </a:ext>
            </a:extLst>
          </p:cNvPr>
          <p:cNvSpPr/>
          <p:nvPr/>
        </p:nvSpPr>
        <p:spPr>
          <a:xfrm rot="10800000" flipH="1">
            <a:off x="2683066" y="2777343"/>
            <a:ext cx="6871384" cy="373218"/>
          </a:xfrm>
          <a:prstGeom prst="trapezoid">
            <a:avLst>
              <a:gd name="adj" fmla="val 358343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46;p28">
            <a:extLst>
              <a:ext uri="{FF2B5EF4-FFF2-40B4-BE49-F238E27FC236}">
                <a16:creationId xmlns:a16="http://schemas.microsoft.com/office/drawing/2014/main" id="{AD6F1805-60C3-7CDF-E647-B57AB09BA938}"/>
              </a:ext>
            </a:extLst>
          </p:cNvPr>
          <p:cNvSpPr/>
          <p:nvPr/>
        </p:nvSpPr>
        <p:spPr>
          <a:xfrm rot="10800000" flipH="1">
            <a:off x="2923698" y="3012435"/>
            <a:ext cx="6390120" cy="294059"/>
          </a:xfrm>
          <a:prstGeom prst="trapezoid">
            <a:avLst>
              <a:gd name="adj" fmla="val 319207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46;p28">
            <a:extLst>
              <a:ext uri="{FF2B5EF4-FFF2-40B4-BE49-F238E27FC236}">
                <a16:creationId xmlns:a16="http://schemas.microsoft.com/office/drawing/2014/main" id="{9B4DF83B-B54F-7EDC-F147-2698B39EBA73}"/>
              </a:ext>
            </a:extLst>
          </p:cNvPr>
          <p:cNvSpPr/>
          <p:nvPr/>
        </p:nvSpPr>
        <p:spPr>
          <a:xfrm rot="10800000" flipH="1">
            <a:off x="3145318" y="3238994"/>
            <a:ext cx="5818864" cy="554957"/>
          </a:xfrm>
          <a:prstGeom prst="trapezoid">
            <a:avLst>
              <a:gd name="adj" fmla="val 234075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46;p28">
            <a:extLst>
              <a:ext uri="{FF2B5EF4-FFF2-40B4-BE49-F238E27FC236}">
                <a16:creationId xmlns:a16="http://schemas.microsoft.com/office/drawing/2014/main" id="{0E7DC7CD-0F4C-9179-2959-2F3163C2E6DA}"/>
              </a:ext>
            </a:extLst>
          </p:cNvPr>
          <p:cNvSpPr/>
          <p:nvPr/>
        </p:nvSpPr>
        <p:spPr>
          <a:xfrm rot="10800000" flipH="1">
            <a:off x="3422805" y="3500243"/>
            <a:ext cx="5263889" cy="376813"/>
          </a:xfrm>
          <a:prstGeom prst="trapezoid">
            <a:avLst>
              <a:gd name="adj" fmla="val 256671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47;p28">
            <a:extLst>
              <a:ext uri="{FF2B5EF4-FFF2-40B4-BE49-F238E27FC236}">
                <a16:creationId xmlns:a16="http://schemas.microsoft.com/office/drawing/2014/main" id="{201260E8-7894-1FCE-9412-20BDD6CF09FD}"/>
              </a:ext>
            </a:extLst>
          </p:cNvPr>
          <p:cNvSpPr/>
          <p:nvPr/>
        </p:nvSpPr>
        <p:spPr>
          <a:xfrm rot="10800000" flipH="1">
            <a:off x="3756116" y="3698648"/>
            <a:ext cx="4597265" cy="2265548"/>
          </a:xfrm>
          <a:prstGeom prst="trapezoid">
            <a:avLst>
              <a:gd name="adj" fmla="val 54040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9"/>
          <p:cNvGrpSpPr/>
          <p:nvPr/>
        </p:nvGrpSpPr>
        <p:grpSpPr>
          <a:xfrm>
            <a:off x="848224" y="2152525"/>
            <a:ext cx="3520440" cy="3127078"/>
            <a:chOff x="1097280" y="1845734"/>
            <a:chExt cx="3520440" cy="3127078"/>
          </a:xfrm>
        </p:grpSpPr>
        <p:sp>
          <p:nvSpPr>
            <p:cNvPr id="356" name="Google Shape;356;p29"/>
            <p:cNvSpPr/>
            <p:nvPr/>
          </p:nvSpPr>
          <p:spPr>
            <a:xfrm rot="10800000" flipH="1">
              <a:off x="1097280" y="1845734"/>
              <a:ext cx="3520440" cy="815170"/>
            </a:xfrm>
            <a:prstGeom prst="trapezoid">
              <a:avLst>
                <a:gd name="adj" fmla="val 186279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 rot="10800000" flipH="1">
              <a:off x="2345436" y="2505456"/>
              <a:ext cx="1037844" cy="1010412"/>
            </a:xfrm>
            <a:prstGeom prst="trapezoid">
              <a:avLst>
                <a:gd name="adj" fmla="val 35246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 rot="10800000" flipH="1">
              <a:off x="2640330" y="3354154"/>
              <a:ext cx="441198" cy="1618658"/>
            </a:xfrm>
            <a:prstGeom prst="trapezoid">
              <a:avLst>
                <a:gd name="adj" fmla="val 25900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29"/>
          <p:cNvGrpSpPr/>
          <p:nvPr/>
        </p:nvGrpSpPr>
        <p:grpSpPr>
          <a:xfrm>
            <a:off x="2096380" y="2812247"/>
            <a:ext cx="1037844" cy="2455954"/>
            <a:chOff x="2345436" y="2505456"/>
            <a:chExt cx="1037844" cy="2455954"/>
          </a:xfrm>
        </p:grpSpPr>
        <p:sp>
          <p:nvSpPr>
            <p:cNvPr id="360" name="Google Shape;360;p29"/>
            <p:cNvSpPr/>
            <p:nvPr/>
          </p:nvSpPr>
          <p:spPr>
            <a:xfrm rot="10800000" flipH="1">
              <a:off x="2345436" y="2505456"/>
              <a:ext cx="1037844" cy="848698"/>
            </a:xfrm>
            <a:prstGeom prst="trapezoid">
              <a:avLst>
                <a:gd name="adj" fmla="val 25291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 rot="10800000" flipH="1">
              <a:off x="2576322" y="3354154"/>
              <a:ext cx="557784" cy="1607256"/>
            </a:xfrm>
            <a:prstGeom prst="trapezoid">
              <a:avLst>
                <a:gd name="adj" fmla="val 30818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258046" y="-916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Polishing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3" name="Google Shape;373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17</a:t>
            </a:fld>
            <a:endParaRPr/>
          </a:p>
        </p:txBody>
      </p:sp>
      <p:grpSp>
        <p:nvGrpSpPr>
          <p:cNvPr id="363" name="Google Shape;363;p29"/>
          <p:cNvGrpSpPr/>
          <p:nvPr/>
        </p:nvGrpSpPr>
        <p:grpSpPr>
          <a:xfrm>
            <a:off x="2391274" y="3371668"/>
            <a:ext cx="472488" cy="278703"/>
            <a:chOff x="6185414" y="3142060"/>
            <a:chExt cx="472488" cy="278703"/>
          </a:xfrm>
        </p:grpSpPr>
        <p:sp>
          <p:nvSpPr>
            <p:cNvPr id="364" name="Google Shape;364;p29"/>
            <p:cNvSpPr/>
            <p:nvPr/>
          </p:nvSpPr>
          <p:spPr>
            <a:xfrm>
              <a:off x="6185414" y="3245371"/>
              <a:ext cx="175392" cy="175392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482510" y="3245371"/>
              <a:ext cx="175392" cy="175392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334172" y="3142060"/>
              <a:ext cx="175392" cy="175392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29"/>
          <p:cNvSpPr txBox="1"/>
          <p:nvPr/>
        </p:nvSpPr>
        <p:spPr>
          <a:xfrm>
            <a:off x="64177" y="6428195"/>
            <a:ext cx="4754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16 iterations…</a:t>
            </a:r>
            <a:endParaRPr/>
          </a:p>
        </p:txBody>
      </p:sp>
      <p:grpSp>
        <p:nvGrpSpPr>
          <p:cNvPr id="370" name="Google Shape;370;p29"/>
          <p:cNvGrpSpPr/>
          <p:nvPr/>
        </p:nvGrpSpPr>
        <p:grpSpPr>
          <a:xfrm>
            <a:off x="235917" y="432331"/>
            <a:ext cx="2364873" cy="809292"/>
            <a:chOff x="1193800" y="971550"/>
            <a:chExt cx="2189480" cy="712470"/>
          </a:xfrm>
        </p:grpSpPr>
        <p:sp>
          <p:nvSpPr>
            <p:cNvPr id="371" name="Google Shape;371;p29"/>
            <p:cNvSpPr/>
            <p:nvPr/>
          </p:nvSpPr>
          <p:spPr>
            <a:xfrm>
              <a:off x="1193800" y="1326782"/>
              <a:ext cx="2189480" cy="357238"/>
            </a:xfrm>
            <a:prstGeom prst="rect">
              <a:avLst/>
            </a:prstGeom>
            <a:solidFill>
              <a:srgbClr val="FF0000">
                <a:alpha val="9803"/>
              </a:srgbClr>
            </a:solidFill>
            <a:ln w="9525" cap="flat" cmpd="sng">
              <a:solidFill>
                <a:srgbClr val="000000">
                  <a:alpha val="705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193800" y="971550"/>
              <a:ext cx="2189480" cy="357238"/>
            </a:xfrm>
            <a:prstGeom prst="rect">
              <a:avLst/>
            </a:prstGeom>
            <a:solidFill>
              <a:schemeClr val="lt1">
                <a:alpha val="9803"/>
              </a:schemeClr>
            </a:solidFill>
            <a:ln w="9525" cap="flat" cmpd="sng">
              <a:solidFill>
                <a:srgbClr val="000000">
                  <a:alpha val="705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9"/>
          <p:cNvSpPr txBox="1"/>
          <p:nvPr/>
        </p:nvSpPr>
        <p:spPr>
          <a:xfrm>
            <a:off x="7172488" y="1913870"/>
            <a:ext cx="3924600" cy="19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 err="1">
                <a:solidFill>
                  <a:srgbClr val="FF6127"/>
                </a:solidFill>
                <a:latin typeface="Lato"/>
                <a:ea typeface="Lato"/>
                <a:cs typeface="Lato"/>
                <a:sym typeface="Lato"/>
              </a:rPr>
              <a:t>Simulation</a:t>
            </a:r>
            <a:endParaRPr sz="2000" b="1" dirty="0">
              <a:solidFill>
                <a:srgbClr val="FF612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LIGGGHTS – open </a:t>
            </a:r>
            <a:r>
              <a:rPr lang="pl-PL" sz="1600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600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discrete</a:t>
            </a: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element </a:t>
            </a:r>
            <a:r>
              <a:rPr lang="pl-PL" sz="1600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600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particle</a:t>
            </a: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1600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simulation</a:t>
            </a:r>
            <a:r>
              <a:rPr lang="pl-PL" sz="1600" b="1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software</a:t>
            </a:r>
            <a:endParaRPr sz="2000" b="1" dirty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l-PL" sz="1200" b="1" i="1" dirty="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https://www.engineerdo.com/2019/10/04/liggghts</a:t>
            </a:r>
            <a:r>
              <a:rPr lang="pl-PL" sz="12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5761" y="4040360"/>
            <a:ext cx="2513025" cy="20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9"/>
          <p:cNvCxnSpPr/>
          <p:nvPr/>
        </p:nvCxnSpPr>
        <p:spPr>
          <a:xfrm rot="10800000">
            <a:off x="5590350" y="3361768"/>
            <a:ext cx="1011300" cy="9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F1FB19-CED4-16D4-8A25-87C816E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Simulation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2944B5-04DE-DBC7-D71E-CF246CA4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6D1934-9DD8-1C22-01E5-5B77A08D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18</a:t>
            </a:fld>
            <a:endParaRPr lang="pl-PL"/>
          </a:p>
        </p:txBody>
      </p:sp>
      <p:pic>
        <p:nvPicPr>
          <p:cNvPr id="5" name="animation-1-sl2">
            <a:hlinkClick r:id="" action="ppaction://media"/>
            <a:extLst>
              <a:ext uri="{FF2B5EF4-FFF2-40B4-BE49-F238E27FC236}">
                <a16:creationId xmlns:a16="http://schemas.microsoft.com/office/drawing/2014/main" id="{7EB101CF-5312-8C61-851E-12F257C6D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047" y="531422"/>
            <a:ext cx="5206250" cy="57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0A963DAE-EC1D-3048-FB8C-E7F8AD7D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19</a:t>
            </a:fld>
            <a:endParaRPr lang="pl-PL"/>
          </a:p>
        </p:txBody>
      </p:sp>
      <p:pic>
        <p:nvPicPr>
          <p:cNvPr id="3" name="Google Shape;368;p29">
            <a:extLst>
              <a:ext uri="{FF2B5EF4-FFF2-40B4-BE49-F238E27FC236}">
                <a16:creationId xmlns:a16="http://schemas.microsoft.com/office/drawing/2014/main" id="{7C3C43A4-F783-5F13-C643-4CA0194102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108" y="1443440"/>
            <a:ext cx="9438281" cy="47959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" name="Google Shape;370;p29">
            <a:extLst>
              <a:ext uri="{FF2B5EF4-FFF2-40B4-BE49-F238E27FC236}">
                <a16:creationId xmlns:a16="http://schemas.microsoft.com/office/drawing/2014/main" id="{48011679-1E22-7EC5-C65A-48708D6C27D7}"/>
              </a:ext>
            </a:extLst>
          </p:cNvPr>
          <p:cNvGrpSpPr/>
          <p:nvPr/>
        </p:nvGrpSpPr>
        <p:grpSpPr>
          <a:xfrm>
            <a:off x="235917" y="432331"/>
            <a:ext cx="2364873" cy="809292"/>
            <a:chOff x="1193800" y="971550"/>
            <a:chExt cx="2189480" cy="712470"/>
          </a:xfrm>
        </p:grpSpPr>
        <p:sp>
          <p:nvSpPr>
            <p:cNvPr id="6" name="Google Shape;371;p29">
              <a:extLst>
                <a:ext uri="{FF2B5EF4-FFF2-40B4-BE49-F238E27FC236}">
                  <a16:creationId xmlns:a16="http://schemas.microsoft.com/office/drawing/2014/main" id="{61141B81-66BE-D844-415C-C0BD066F9BF2}"/>
                </a:ext>
              </a:extLst>
            </p:cNvPr>
            <p:cNvSpPr/>
            <p:nvPr/>
          </p:nvSpPr>
          <p:spPr>
            <a:xfrm>
              <a:off x="1193800" y="1326782"/>
              <a:ext cx="2189480" cy="357238"/>
            </a:xfrm>
            <a:prstGeom prst="rect">
              <a:avLst/>
            </a:prstGeom>
            <a:solidFill>
              <a:srgbClr val="FF0000">
                <a:alpha val="9803"/>
              </a:srgbClr>
            </a:solidFill>
            <a:ln w="9525" cap="flat" cmpd="sng">
              <a:solidFill>
                <a:srgbClr val="000000">
                  <a:alpha val="705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72;p29">
              <a:extLst>
                <a:ext uri="{FF2B5EF4-FFF2-40B4-BE49-F238E27FC236}">
                  <a16:creationId xmlns:a16="http://schemas.microsoft.com/office/drawing/2014/main" id="{7376DD2F-F50D-4F54-9FAC-BB21CA4FD285}"/>
                </a:ext>
              </a:extLst>
            </p:cNvPr>
            <p:cNvSpPr/>
            <p:nvPr/>
          </p:nvSpPr>
          <p:spPr>
            <a:xfrm>
              <a:off x="1193800" y="971550"/>
              <a:ext cx="2189480" cy="357238"/>
            </a:xfrm>
            <a:prstGeom prst="rect">
              <a:avLst/>
            </a:prstGeom>
            <a:solidFill>
              <a:schemeClr val="lt1">
                <a:alpha val="9803"/>
              </a:schemeClr>
            </a:solidFill>
            <a:ln w="9525" cap="flat" cmpd="sng">
              <a:solidFill>
                <a:srgbClr val="000000">
                  <a:alpha val="705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F6A4EF6-D5A0-A8DC-46B3-55A36118D8A8}"/>
              </a:ext>
            </a:extLst>
          </p:cNvPr>
          <p:cNvSpPr txBox="1"/>
          <p:nvPr/>
        </p:nvSpPr>
        <p:spPr>
          <a:xfrm>
            <a:off x="235917" y="451117"/>
            <a:ext cx="119560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Polishing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pl-PL" sz="4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</a:t>
            </a:r>
            <a:r>
              <a:rPr lang="pl-PL" sz="4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4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</a:t>
            </a:r>
            <a:endParaRPr lang="pl-P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A288F24-5CBC-5807-BE1E-58F90098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10" y="1636700"/>
            <a:ext cx="5869580" cy="45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232762" y="98546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sz="54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Problem </a:t>
            </a:r>
            <a:r>
              <a:rPr lang="pl-PL" sz="5400" b="1" dirty="0" err="1">
                <a:solidFill>
                  <a:srgbClr val="FF9100"/>
                </a:solidFill>
                <a:latin typeface="Lato"/>
                <a:ea typeface="Lato"/>
                <a:cs typeface="Lato"/>
                <a:sym typeface="Lato"/>
              </a:rPr>
              <a:t>statement</a:t>
            </a:r>
            <a:endParaRPr sz="5400" b="1" dirty="0">
              <a:solidFill>
                <a:srgbClr val="FF91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idx="1"/>
          </p:nvPr>
        </p:nvSpPr>
        <p:spPr>
          <a:xfrm>
            <a:off x="475231" y="1777157"/>
            <a:ext cx="10878569" cy="185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 "/>
            </a:pP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Fill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bottle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with small metal/plastic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spheres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with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diameters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of the same order of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magnitude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as the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size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of the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opening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Try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pour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spheres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out of the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bottle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by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turning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it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upside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down.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Similar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pouring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salt from small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openings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, one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can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see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that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after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certain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time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spheres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become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stuck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and stop </a:t>
            </a:r>
            <a:r>
              <a:rPr lang="pl-PL" sz="2400" dirty="0" err="1">
                <a:latin typeface="Lato"/>
                <a:ea typeface="Lato"/>
                <a:cs typeface="Lato"/>
                <a:sym typeface="Lato"/>
              </a:rPr>
              <a:t>pouring</a:t>
            </a:r>
            <a:r>
              <a:rPr lang="pl-PL" sz="2400" dirty="0">
                <a:latin typeface="Lato"/>
                <a:ea typeface="Lato"/>
                <a:cs typeface="Lato"/>
                <a:sym typeface="Lato"/>
              </a:rPr>
              <a:t> out.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</a:t>
            </a:fld>
            <a:endParaRPr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279743A-D376-4C9A-4DF3-C1A558B5387D}"/>
              </a:ext>
            </a:extLst>
          </p:cNvPr>
          <p:cNvSpPr txBox="1"/>
          <p:nvPr/>
        </p:nvSpPr>
        <p:spPr>
          <a:xfrm>
            <a:off x="984201" y="3629679"/>
            <a:ext cx="10369599" cy="144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164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Investigate the phenomenon. </a:t>
            </a:r>
          </a:p>
          <a:p>
            <a:pPr marL="42164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What is the average time it takes before the system becomes stuck? </a:t>
            </a:r>
          </a:p>
          <a:p>
            <a:pPr marL="42164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What bottle shapes can prevent the system from getting stuck?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20</a:t>
            </a:fld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 idx="4294967295"/>
          </p:nvPr>
        </p:nvSpPr>
        <p:spPr>
          <a:xfrm>
            <a:off x="313149" y="281161"/>
            <a:ext cx="100584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Optimal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</a:t>
            </a:r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comparison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313150" y="1990235"/>
            <a:ext cx="330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100% </a:t>
            </a:r>
            <a:r>
              <a:rPr lang="pl-PL" sz="36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stuck</a:t>
            </a:r>
            <a:endParaRPr sz="3600" b="1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6096000" y="1990235"/>
            <a:ext cx="330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5,5% </a:t>
            </a:r>
            <a:r>
              <a:rPr lang="pl-PL" sz="3600" b="1" dirty="0" err="1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stuck</a:t>
            </a:r>
            <a:endParaRPr sz="3600" b="1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74BF30D7-3BB4-A548-5DE9-DD6658E1D4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25533"/>
                  </p:ext>
                </p:extLst>
              </p:nvPr>
            </p:nvGraphicFramePr>
            <p:xfrm>
              <a:off x="117991" y="3573538"/>
              <a:ext cx="3113858" cy="27141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3858" cy="2714104"/>
                    </a:xfrm>
                    <a:prstGeom prst="rect">
                      <a:avLst/>
                    </a:prstGeom>
                  </am3d:spPr>
                  <am3d:camera>
                    <am3d:pos x="0" y="0" z="74738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52" d="1000000"/>
                    <am3d:preTrans dx="1417" dy="0" dz="-11998152"/>
                    <am3d:scale>
                      <am3d:sx n="1000000" d="1000000"/>
                      <am3d:sy n="1000000" d="1000000"/>
                      <am3d:sz n="1000000" d="1000000"/>
                    </am3d:scale>
                    <am3d:rot ax="5480333" ay="489" az="-209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857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74BF30D7-3BB4-A548-5DE9-DD6658E1D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91" y="3573538"/>
                <a:ext cx="3113858" cy="271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 3D 2">
                <a:extLst>
                  <a:ext uri="{FF2B5EF4-FFF2-40B4-BE49-F238E27FC236}">
                    <a16:creationId xmlns:a16="http://schemas.microsoft.com/office/drawing/2014/main" id="{C4AACC68-8619-DF15-D691-7E104550D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06796"/>
                  </p:ext>
                </p:extLst>
              </p:nvPr>
            </p:nvGraphicFramePr>
            <p:xfrm>
              <a:off x="3231849" y="2141810"/>
              <a:ext cx="2644863" cy="274000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44863" cy="2740002"/>
                    </a:xfrm>
                    <a:prstGeom prst="rect">
                      <a:avLst/>
                    </a:prstGeom>
                  </am3d:spPr>
                  <am3d:camera>
                    <am3d:pos x="0" y="0" z="74738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52" d="1000000"/>
                    <am3d:preTrans dx="1417" dy="0" dz="-11998152"/>
                    <am3d:scale>
                      <am3d:sx n="1000000" d="1000000"/>
                      <am3d:sy n="1000000" d="1000000"/>
                      <am3d:sz n="1000000" d="1000000"/>
                    </am3d:scale>
                    <am3d:rot ax="9248344" ay="-262527" az="1270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58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 3D 2">
                <a:extLst>
                  <a:ext uri="{FF2B5EF4-FFF2-40B4-BE49-F238E27FC236}">
                    <a16:creationId xmlns:a16="http://schemas.microsoft.com/office/drawing/2014/main" id="{C4AACC68-8619-DF15-D691-7E104550D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1849" y="2141810"/>
                <a:ext cx="2644863" cy="274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E102CFDD-0A34-2AE3-E0B6-1C8A8598FF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0972927"/>
                  </p:ext>
                </p:extLst>
              </p:nvPr>
            </p:nvGraphicFramePr>
            <p:xfrm>
              <a:off x="6096000" y="4128866"/>
              <a:ext cx="3396344" cy="21587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396344" cy="2158776"/>
                    </a:xfrm>
                    <a:prstGeom prst="rect">
                      <a:avLst/>
                    </a:prstGeom>
                  </am3d:spPr>
                  <am3d:camera>
                    <am3d:pos x="0" y="0" z="70306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52509" d="1000000"/>
                    <am3d:preTrans dx="0" dy="-3641842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123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E102CFDD-0A34-2AE3-E0B6-1C8A8598FF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4128866"/>
                <a:ext cx="3396344" cy="2158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EA28CBDF-AC3C-CB70-937D-1AF088A480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566515"/>
                  </p:ext>
                </p:extLst>
              </p:nvPr>
            </p:nvGraphicFramePr>
            <p:xfrm>
              <a:off x="9039917" y="2141810"/>
              <a:ext cx="2663265" cy="264424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63265" cy="2644242"/>
                    </a:xfrm>
                    <a:prstGeom prst="rect">
                      <a:avLst/>
                    </a:prstGeom>
                  </am3d:spPr>
                  <am3d:camera>
                    <am3d:pos x="0" y="0" z="70306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52509" d="1000000"/>
                    <am3d:preTrans dx="0" dy="-3641842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98215" ay="-1066162" az="-27297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90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EA28CBDF-AC3C-CB70-937D-1AF088A48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9917" y="2141810"/>
                <a:ext cx="2663265" cy="26442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>
            <a:spLocks noGrp="1"/>
          </p:cNvSpPr>
          <p:nvPr>
            <p:ph type="title"/>
          </p:nvPr>
        </p:nvSpPr>
        <p:spPr>
          <a:xfrm>
            <a:off x="469367" y="4103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sz="5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2" name="Google Shape;392;p31"/>
          <p:cNvSpPr txBox="1">
            <a:spLocks noGrp="1"/>
          </p:cNvSpPr>
          <p:nvPr>
            <p:ph idx="1"/>
          </p:nvPr>
        </p:nvSpPr>
        <p:spPr>
          <a:xfrm>
            <a:off x="692203" y="157205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-135096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stated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spheres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a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bottle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stuck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because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formation</a:t>
            </a: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-135096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</a:t>
            </a:r>
            <a:r>
              <a:rPr lang="pl-PL" sz="2600" u="sng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developed</a:t>
            </a:r>
            <a:r>
              <a:rPr lang="pl-PL" sz="2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pl-PL" sz="2600" u="sng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explained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the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mechanism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behind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phenomenon</a:t>
            </a: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-135096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calculated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much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a system to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stuck</a:t>
            </a:r>
            <a:endParaRPr sz="26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-135096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designed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shape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prevents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system from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jamming</a:t>
            </a:r>
            <a:r>
              <a:rPr lang="pl-PL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94.5 % of </a:t>
            </a:r>
            <a:r>
              <a:rPr lang="pl-PL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cases</a:t>
            </a: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3" name="Google Shape;393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22</a:t>
            </a:fld>
            <a:endParaRPr/>
          </a:p>
        </p:txBody>
      </p:sp>
      <p:sp>
        <p:nvSpPr>
          <p:cNvPr id="398" name="Google Shape;398;p32"/>
          <p:cNvSpPr txBox="1">
            <a:spLocks noGrp="1"/>
          </p:cNvSpPr>
          <p:nvPr>
            <p:ph type="title" idx="4294967295"/>
          </p:nvPr>
        </p:nvSpPr>
        <p:spPr>
          <a:xfrm>
            <a:off x="642897" y="286689"/>
            <a:ext cx="10058400" cy="87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Angle dependence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218141" y="5347304"/>
            <a:ext cx="8940600" cy="135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[1]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of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Flow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a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Two-Dimensional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Hopper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K. To et al,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Phys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Rev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Lett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86, 71</a:t>
            </a:r>
            <a:b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[2]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matter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Garcimartin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et al, AIP Conference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Proceedings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742, 279 (2004)</a:t>
            </a:r>
            <a:endParaRPr sz="15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l="-125" t="8515" r="125" b="6005"/>
          <a:stretch/>
        </p:blipFill>
        <p:spPr>
          <a:xfrm>
            <a:off x="310350" y="2268893"/>
            <a:ext cx="6153150" cy="146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690" y="1510696"/>
            <a:ext cx="4808519" cy="35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23</a:t>
            </a:fld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title" idx="4294967295"/>
          </p:nvPr>
        </p:nvSpPr>
        <p:spPr>
          <a:xfrm>
            <a:off x="1066800" y="548595"/>
            <a:ext cx="10058400" cy="87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Friction</a:t>
            </a:r>
            <a:r>
              <a:rPr lang="pl-PL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dependence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202773" y="5318375"/>
            <a:ext cx="8940600" cy="1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[1]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of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Flow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a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Two-Dimensional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Hopper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K. To et al,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Phys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Rev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Lett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86, 71</a:t>
            </a:r>
            <a:b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[2]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matter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Garcimartin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et al, AIP Conference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Proceedings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742, 279 (2004)</a:t>
            </a:r>
            <a:endParaRPr sz="15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05" y="2779755"/>
            <a:ext cx="9799201" cy="1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24</a:t>
            </a:fld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 idx="4294967295"/>
          </p:nvPr>
        </p:nvSpPr>
        <p:spPr>
          <a:xfrm>
            <a:off x="743781" y="420396"/>
            <a:ext cx="10058400" cy="87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</a:t>
            </a:r>
            <a:r>
              <a:rPr lang="pl-PL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conditions</a:t>
            </a:r>
            <a:r>
              <a:rPr lang="pl-PL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dependence</a:t>
            </a:r>
            <a:endParaRPr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23D13B9-72DA-0E45-D9E8-EEA58991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 t="2973" r="3497" b="1658"/>
          <a:stretch/>
        </p:blipFill>
        <p:spPr>
          <a:xfrm>
            <a:off x="2391511" y="1295109"/>
            <a:ext cx="7209194" cy="50165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5"/>
          <p:cNvGrpSpPr/>
          <p:nvPr/>
        </p:nvGrpSpPr>
        <p:grpSpPr>
          <a:xfrm>
            <a:off x="7290463" y="4700217"/>
            <a:ext cx="955193" cy="884047"/>
            <a:chOff x="5699868" y="3985602"/>
            <a:chExt cx="955193" cy="884047"/>
          </a:xfrm>
        </p:grpSpPr>
        <p:sp>
          <p:nvSpPr>
            <p:cNvPr id="423" name="Google Shape;423;p35"/>
            <p:cNvSpPr/>
            <p:nvPr/>
          </p:nvSpPr>
          <p:spPr>
            <a:xfrm rot="5400000" flipH="1">
              <a:off x="6020414" y="4056154"/>
              <a:ext cx="318906" cy="17780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5"/>
            <p:cNvSpPr txBox="1"/>
            <p:nvPr/>
          </p:nvSpPr>
          <p:spPr>
            <a:xfrm>
              <a:off x="5699868" y="4407984"/>
              <a:ext cx="9551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diameters of the ball</a:t>
              </a:r>
              <a:endParaRPr/>
            </a:p>
          </p:txBody>
        </p:sp>
      </p:grpSp>
      <p:sp>
        <p:nvSpPr>
          <p:cNvPr id="425" name="Google Shape;425;p35"/>
          <p:cNvSpPr txBox="1">
            <a:spLocks noGrp="1"/>
          </p:cNvSpPr>
          <p:nvPr>
            <p:ph type="title"/>
          </p:nvPr>
        </p:nvSpPr>
        <p:spPr>
          <a:xfrm>
            <a:off x="520874" y="431078"/>
            <a:ext cx="10595642" cy="81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Finding</a:t>
            </a:r>
            <a:r>
              <a:rPr lang="pl-PL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pl-PL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optimal</a:t>
            </a:r>
            <a:r>
              <a:rPr lang="pl-PL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nozzle</a:t>
            </a:r>
            <a:endParaRPr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1" name="Google Shape;441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25</a:t>
            </a:fld>
            <a:endParaRPr/>
          </a:p>
        </p:txBody>
      </p:sp>
      <p:sp>
        <p:nvSpPr>
          <p:cNvPr id="426" name="Google Shape;426;p35"/>
          <p:cNvSpPr/>
          <p:nvPr/>
        </p:nvSpPr>
        <p:spPr>
          <a:xfrm rot="10800000" flipH="1">
            <a:off x="2687875" y="2560349"/>
            <a:ext cx="3520440" cy="815170"/>
          </a:xfrm>
          <a:prstGeom prst="trapezoid">
            <a:avLst>
              <a:gd name="adj" fmla="val 186279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2761027" y="3457815"/>
            <a:ext cx="3447288" cy="5394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5"/>
          <p:cNvSpPr/>
          <p:nvPr/>
        </p:nvSpPr>
        <p:spPr>
          <a:xfrm rot="10800000" flipH="1">
            <a:off x="3936031" y="3220071"/>
            <a:ext cx="1037844" cy="1010412"/>
          </a:xfrm>
          <a:prstGeom prst="trapezoid">
            <a:avLst>
              <a:gd name="adj" fmla="val 35246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2468419" y="5420727"/>
            <a:ext cx="3447288" cy="716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5"/>
          <p:cNvSpPr/>
          <p:nvPr/>
        </p:nvSpPr>
        <p:spPr>
          <a:xfrm rot="10800000" flipH="1">
            <a:off x="4230925" y="4068769"/>
            <a:ext cx="441198" cy="1618658"/>
          </a:xfrm>
          <a:prstGeom prst="trapezoid">
            <a:avLst>
              <a:gd name="adj" fmla="val 25900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7200793" y="2743522"/>
            <a:ext cx="1149695" cy="1932943"/>
            <a:chOff x="5610198" y="2028907"/>
            <a:chExt cx="1149695" cy="1932943"/>
          </a:xfrm>
        </p:grpSpPr>
        <p:sp>
          <p:nvSpPr>
            <p:cNvPr id="432" name="Google Shape;432;p35"/>
            <p:cNvSpPr/>
            <p:nvPr/>
          </p:nvSpPr>
          <p:spPr>
            <a:xfrm rot="10800000" flipH="1">
              <a:off x="6041779" y="3464393"/>
              <a:ext cx="295013" cy="474602"/>
            </a:xfrm>
            <a:prstGeom prst="trapezoid">
              <a:avLst>
                <a:gd name="adj" fmla="val 22104"/>
              </a:avLst>
            </a:prstGeom>
            <a:solidFill>
              <a:srgbClr val="A5A5A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 rot="10800000" flipH="1">
              <a:off x="5610198" y="2989348"/>
              <a:ext cx="1134534" cy="521209"/>
            </a:xfrm>
            <a:prstGeom prst="trapezoid">
              <a:avLst>
                <a:gd name="adj" fmla="val 83885"/>
              </a:avLst>
            </a:prstGeom>
            <a:solidFill>
              <a:srgbClr val="A5A5A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5616831" y="2028907"/>
              <a:ext cx="1134534" cy="953097"/>
            </a:xfrm>
            <a:prstGeom prst="rect">
              <a:avLst/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5614416" y="2973154"/>
              <a:ext cx="490063" cy="965841"/>
            </a:xfrm>
            <a:custGeom>
              <a:avLst/>
              <a:gdLst/>
              <a:ahLst/>
              <a:cxnLst/>
              <a:rect l="l" t="t" r="r" b="b"/>
              <a:pathLst>
                <a:path w="490063" h="965841" extrusionOk="0">
                  <a:moveTo>
                    <a:pt x="0" y="0"/>
                  </a:moveTo>
                  <a:cubicBezTo>
                    <a:pt x="160782" y="80772"/>
                    <a:pt x="321564" y="161544"/>
                    <a:pt x="402336" y="310896"/>
                  </a:cubicBezTo>
                  <a:cubicBezTo>
                    <a:pt x="483108" y="460248"/>
                    <a:pt x="472440" y="792480"/>
                    <a:pt x="484632" y="896112"/>
                  </a:cubicBezTo>
                  <a:cubicBezTo>
                    <a:pt x="496824" y="999744"/>
                    <a:pt x="486156" y="966216"/>
                    <a:pt x="475488" y="932688"/>
                  </a:cubicBezTo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 flipH="1">
              <a:off x="6269830" y="2996009"/>
              <a:ext cx="490063" cy="965841"/>
            </a:xfrm>
            <a:custGeom>
              <a:avLst/>
              <a:gdLst/>
              <a:ahLst/>
              <a:cxnLst/>
              <a:rect l="l" t="t" r="r" b="b"/>
              <a:pathLst>
                <a:path w="490063" h="965841" extrusionOk="0">
                  <a:moveTo>
                    <a:pt x="0" y="0"/>
                  </a:moveTo>
                  <a:cubicBezTo>
                    <a:pt x="160782" y="80772"/>
                    <a:pt x="321564" y="161544"/>
                    <a:pt x="402336" y="310896"/>
                  </a:cubicBezTo>
                  <a:cubicBezTo>
                    <a:pt x="483108" y="460248"/>
                    <a:pt x="472440" y="792480"/>
                    <a:pt x="484632" y="896112"/>
                  </a:cubicBezTo>
                  <a:cubicBezTo>
                    <a:pt x="496824" y="999744"/>
                    <a:pt x="486156" y="966216"/>
                    <a:pt x="475488" y="932688"/>
                  </a:cubicBezTo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7193471" y="3988166"/>
            <a:ext cx="1185007" cy="702905"/>
            <a:chOff x="5602876" y="3273551"/>
            <a:chExt cx="1185007" cy="702905"/>
          </a:xfrm>
        </p:grpSpPr>
        <p:sp>
          <p:nvSpPr>
            <p:cNvPr id="438" name="Google Shape;438;p35"/>
            <p:cNvSpPr/>
            <p:nvPr/>
          </p:nvSpPr>
          <p:spPr>
            <a:xfrm>
              <a:off x="5602876" y="3273551"/>
              <a:ext cx="1185007" cy="7029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 rot="5400000" flipH="1">
              <a:off x="6083924" y="3176988"/>
              <a:ext cx="207699" cy="439767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5"/>
            <p:cNvSpPr txBox="1"/>
            <p:nvPr/>
          </p:nvSpPr>
          <p:spPr>
            <a:xfrm>
              <a:off x="5818695" y="3516517"/>
              <a:ext cx="95519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desired d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pl-PL" sz="4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</a:t>
            </a:r>
            <a:r>
              <a:rPr lang="pl-PL" sz="40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experimental</a:t>
            </a:r>
            <a:r>
              <a:rPr lang="pl-PL" sz="4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pl-PL" sz="40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simulated</a:t>
            </a:r>
            <a:r>
              <a:rPr lang="pl-PL" sz="4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sz="4000" b="1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  <a:endParaRPr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0" name="Google Shape;450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26</a:t>
            </a:fld>
            <a:endParaRPr/>
          </a:p>
        </p:txBody>
      </p:sp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0644" y="2068950"/>
            <a:ext cx="4459912" cy="374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4448" y="2068950"/>
            <a:ext cx="4459912" cy="3747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>
            <a:spLocks noGrp="1"/>
          </p:cNvSpPr>
          <p:nvPr>
            <p:ph type="title"/>
          </p:nvPr>
        </p:nvSpPr>
        <p:spPr>
          <a:xfrm>
            <a:off x="729677" y="1113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sz="5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</a:t>
            </a:r>
            <a:endParaRPr sz="5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0" name="Google Shape;490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27</a:t>
            </a:fld>
            <a:endParaRPr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2465502" y="1968677"/>
            <a:ext cx="1947672" cy="4023359"/>
            <a:chOff x="1097279" y="1845734"/>
            <a:chExt cx="1947672" cy="4023359"/>
          </a:xfrm>
        </p:grpSpPr>
        <p:sp>
          <p:nvSpPr>
            <p:cNvPr id="457" name="Google Shape;457;p37"/>
            <p:cNvSpPr/>
            <p:nvPr/>
          </p:nvSpPr>
          <p:spPr>
            <a:xfrm>
              <a:off x="1101512" y="1845734"/>
              <a:ext cx="1943439" cy="1318090"/>
            </a:xfrm>
            <a:prstGeom prst="rect">
              <a:avLst/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 rot="10800000" flipH="1">
              <a:off x="1097279" y="3163822"/>
              <a:ext cx="1943439" cy="2705271"/>
            </a:xfrm>
            <a:prstGeom prst="trapezoid">
              <a:avLst>
                <a:gd name="adj" fmla="val 45103"/>
              </a:avLst>
            </a:prstGeom>
            <a:gradFill>
              <a:gsLst>
                <a:gs pos="0">
                  <a:srgbClr val="989898"/>
                </a:gs>
                <a:gs pos="45000">
                  <a:srgbClr val="A7A7A7"/>
                </a:gs>
                <a:gs pos="100000">
                  <a:srgbClr val="B1B1B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37"/>
          <p:cNvSpPr/>
          <p:nvPr/>
        </p:nvSpPr>
        <p:spPr>
          <a:xfrm>
            <a:off x="6945171" y="1968677"/>
            <a:ext cx="1943439" cy="1318090"/>
          </a:xfrm>
          <a:prstGeom prst="rect">
            <a:avLst/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7"/>
          <p:cNvSpPr/>
          <p:nvPr/>
        </p:nvSpPr>
        <p:spPr>
          <a:xfrm rot="10800000" flipH="1">
            <a:off x="6940938" y="3286766"/>
            <a:ext cx="1943439" cy="265178"/>
          </a:xfrm>
          <a:prstGeom prst="trapezoid">
            <a:avLst>
              <a:gd name="adj" fmla="val 285378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7"/>
          <p:cNvSpPr/>
          <p:nvPr/>
        </p:nvSpPr>
        <p:spPr>
          <a:xfrm rot="10800000" flipH="1">
            <a:off x="7688262" y="3561853"/>
            <a:ext cx="429768" cy="493010"/>
          </a:xfrm>
          <a:prstGeom prst="trapezoid">
            <a:avLst>
              <a:gd name="adj" fmla="val 31805"/>
            </a:avLst>
          </a:prstGeom>
          <a:gradFill>
            <a:gsLst>
              <a:gs pos="0">
                <a:srgbClr val="989898"/>
              </a:gs>
              <a:gs pos="45000">
                <a:srgbClr val="A7A7A7"/>
              </a:gs>
              <a:gs pos="100000">
                <a:srgbClr val="B1B1B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37"/>
          <p:cNvGrpSpPr/>
          <p:nvPr/>
        </p:nvGrpSpPr>
        <p:grpSpPr>
          <a:xfrm>
            <a:off x="2910112" y="4300655"/>
            <a:ext cx="1051793" cy="1107592"/>
            <a:chOff x="1535640" y="4377095"/>
            <a:chExt cx="1051793" cy="1107592"/>
          </a:xfrm>
        </p:grpSpPr>
        <p:cxnSp>
          <p:nvCxnSpPr>
            <p:cNvPr id="463" name="Google Shape;463;p37"/>
            <p:cNvCxnSpPr>
              <a:cxnSpLocks/>
            </p:cNvCxnSpPr>
            <p:nvPr/>
          </p:nvCxnSpPr>
          <p:spPr>
            <a:xfrm rot="10800000" flipH="1">
              <a:off x="1535640" y="4377095"/>
              <a:ext cx="384600" cy="136500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64" name="Google Shape;464;p37"/>
            <p:cNvCxnSpPr/>
            <p:nvPr/>
          </p:nvCxnSpPr>
          <p:spPr>
            <a:xfrm rot="10800000">
              <a:off x="2202747" y="4377095"/>
              <a:ext cx="384686" cy="136481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65" name="Google Shape;465;p37"/>
            <p:cNvCxnSpPr/>
            <p:nvPr/>
          </p:nvCxnSpPr>
          <p:spPr>
            <a:xfrm rot="10800000" flipH="1">
              <a:off x="1655243" y="4788408"/>
              <a:ext cx="384686" cy="136481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66" name="Google Shape;466;p37"/>
            <p:cNvCxnSpPr/>
            <p:nvPr/>
          </p:nvCxnSpPr>
          <p:spPr>
            <a:xfrm rot="10800000">
              <a:off x="2093836" y="4794671"/>
              <a:ext cx="384686" cy="136481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grpSp>
          <p:nvGrpSpPr>
            <p:cNvPr id="467" name="Google Shape;467;p37"/>
            <p:cNvGrpSpPr/>
            <p:nvPr/>
          </p:nvGrpSpPr>
          <p:grpSpPr>
            <a:xfrm>
              <a:off x="1832544" y="5205984"/>
              <a:ext cx="457899" cy="278703"/>
              <a:chOff x="1832544" y="5205984"/>
              <a:chExt cx="457899" cy="278703"/>
            </a:xfrm>
          </p:grpSpPr>
          <p:sp>
            <p:nvSpPr>
              <p:cNvPr id="468" name="Google Shape;468;p37"/>
              <p:cNvSpPr/>
              <p:nvPr/>
            </p:nvSpPr>
            <p:spPr>
              <a:xfrm>
                <a:off x="1832544" y="5309295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2115051" y="5309295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981302" y="5205984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1" name="Google Shape;471;p37"/>
          <p:cNvGrpSpPr/>
          <p:nvPr/>
        </p:nvGrpSpPr>
        <p:grpSpPr>
          <a:xfrm>
            <a:off x="7294432" y="3144699"/>
            <a:ext cx="1202161" cy="399008"/>
            <a:chOff x="5915531" y="3021755"/>
            <a:chExt cx="1202161" cy="399008"/>
          </a:xfrm>
        </p:grpSpPr>
        <p:cxnSp>
          <p:nvCxnSpPr>
            <p:cNvPr id="472" name="Google Shape;472;p37"/>
            <p:cNvCxnSpPr/>
            <p:nvPr/>
          </p:nvCxnSpPr>
          <p:spPr>
            <a:xfrm rot="10800000" flipH="1">
              <a:off x="5915531" y="3021755"/>
              <a:ext cx="143893" cy="268639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73" name="Google Shape;473;p37"/>
            <p:cNvCxnSpPr/>
            <p:nvPr/>
          </p:nvCxnSpPr>
          <p:spPr>
            <a:xfrm rot="10800000">
              <a:off x="6973799" y="3027772"/>
              <a:ext cx="143893" cy="268639"/>
            </a:xfrm>
            <a:prstGeom prst="straightConnector1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grpSp>
          <p:nvGrpSpPr>
            <p:cNvPr id="474" name="Google Shape;474;p37"/>
            <p:cNvGrpSpPr/>
            <p:nvPr/>
          </p:nvGrpSpPr>
          <p:grpSpPr>
            <a:xfrm>
              <a:off x="6185414" y="3139413"/>
              <a:ext cx="672779" cy="281350"/>
              <a:chOff x="6185414" y="3139413"/>
              <a:chExt cx="672779" cy="281350"/>
            </a:xfrm>
          </p:grpSpPr>
          <p:sp>
            <p:nvSpPr>
              <p:cNvPr id="475" name="Google Shape;475;p37"/>
              <p:cNvSpPr/>
              <p:nvPr/>
            </p:nvSpPr>
            <p:spPr>
              <a:xfrm>
                <a:off x="6185414" y="3245371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6682801" y="3245371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6334172" y="3142060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6513797" y="3139413"/>
                <a:ext cx="175392" cy="175392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9" name="Google Shape;479;p37"/>
          <p:cNvGrpSpPr/>
          <p:nvPr/>
        </p:nvGrpSpPr>
        <p:grpSpPr>
          <a:xfrm>
            <a:off x="3437255" y="2171200"/>
            <a:ext cx="3706026" cy="2006511"/>
            <a:chOff x="3437255" y="2048256"/>
            <a:chExt cx="3706026" cy="2006511"/>
          </a:xfrm>
        </p:grpSpPr>
        <p:cxnSp>
          <p:nvCxnSpPr>
            <p:cNvPr id="480" name="Google Shape;480;p37"/>
            <p:cNvCxnSpPr>
              <a:stCxn id="457" idx="2"/>
            </p:cNvCxnSpPr>
            <p:nvPr/>
          </p:nvCxnSpPr>
          <p:spPr>
            <a:xfrm flipH="1">
              <a:off x="3437255" y="3286767"/>
              <a:ext cx="4200" cy="768000"/>
            </a:xfrm>
            <a:prstGeom prst="straightConnector1">
              <a:avLst/>
            </a:prstGeom>
            <a:noFill/>
            <a:ln w="76200" cap="flat" cmpd="sng">
              <a:solidFill>
                <a:srgbClr val="0070C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grpSp>
          <p:nvGrpSpPr>
            <p:cNvPr id="481" name="Google Shape;481;p37"/>
            <p:cNvGrpSpPr/>
            <p:nvPr/>
          </p:nvGrpSpPr>
          <p:grpSpPr>
            <a:xfrm>
              <a:off x="5903289" y="2048256"/>
              <a:ext cx="1239992" cy="1232245"/>
              <a:chOff x="5903289" y="2048256"/>
              <a:chExt cx="1239992" cy="1232245"/>
            </a:xfrm>
          </p:grpSpPr>
          <p:cxnSp>
            <p:nvCxnSpPr>
              <p:cNvPr id="482" name="Google Shape;482;p37"/>
              <p:cNvCxnSpPr/>
              <p:nvPr/>
            </p:nvCxnSpPr>
            <p:spPr>
              <a:xfrm flipH="1">
                <a:off x="6518544" y="2048256"/>
                <a:ext cx="4234" cy="768095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cxnSp>
            <p:nvCxnSpPr>
              <p:cNvPr id="483" name="Google Shape;483;p37"/>
              <p:cNvCxnSpPr/>
              <p:nvPr/>
            </p:nvCxnSpPr>
            <p:spPr>
              <a:xfrm rot="10800000">
                <a:off x="5903289" y="3011846"/>
                <a:ext cx="9323" cy="26313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cxnSp>
            <p:nvCxnSpPr>
              <p:cNvPr id="484" name="Google Shape;484;p37"/>
              <p:cNvCxnSpPr/>
              <p:nvPr/>
            </p:nvCxnSpPr>
            <p:spPr>
              <a:xfrm rot="10800000">
                <a:off x="7133958" y="3017365"/>
                <a:ext cx="9323" cy="26313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</p:grpSp>
      </p:grpSp>
      <p:grpSp>
        <p:nvGrpSpPr>
          <p:cNvPr id="485" name="Google Shape;485;p37"/>
          <p:cNvGrpSpPr/>
          <p:nvPr/>
        </p:nvGrpSpPr>
        <p:grpSpPr>
          <a:xfrm>
            <a:off x="5206019" y="2334837"/>
            <a:ext cx="1014984" cy="799953"/>
            <a:chOff x="3739896" y="2914828"/>
            <a:chExt cx="1014984" cy="799953"/>
          </a:xfrm>
        </p:grpSpPr>
        <p:cxnSp>
          <p:nvCxnSpPr>
            <p:cNvPr id="486" name="Google Shape;486;p37"/>
            <p:cNvCxnSpPr/>
            <p:nvPr/>
          </p:nvCxnSpPr>
          <p:spPr>
            <a:xfrm>
              <a:off x="3739896" y="3163822"/>
              <a:ext cx="101498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87" name="Google Shape;487;p37"/>
            <p:cNvCxnSpPr/>
            <p:nvPr/>
          </p:nvCxnSpPr>
          <p:spPr>
            <a:xfrm>
              <a:off x="3739896" y="3475627"/>
              <a:ext cx="101498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  <p:cxnSp>
          <p:nvCxnSpPr>
            <p:cNvPr id="488" name="Google Shape;488;p37"/>
            <p:cNvCxnSpPr/>
            <p:nvPr/>
          </p:nvCxnSpPr>
          <p:spPr>
            <a:xfrm rot="10800000" flipH="1">
              <a:off x="3926407" y="2914828"/>
              <a:ext cx="685121" cy="799953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</p:cxnSp>
      </p:grpSp>
      <p:sp>
        <p:nvSpPr>
          <p:cNvPr id="489" name="Google Shape;489;p37"/>
          <p:cNvSpPr txBox="1"/>
          <p:nvPr/>
        </p:nvSpPr>
        <p:spPr>
          <a:xfrm>
            <a:off x="9410968" y="2474637"/>
            <a:ext cx="22179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nozzles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balls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pl-P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stuck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6D3048-EF96-0E09-B60A-117E47E7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71860C-179D-E6B3-27AD-1BDC79E5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6EA46BD-E7BD-E750-EC7D-141DC028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28</a:t>
            </a:fld>
            <a:endParaRPr lang="pl-PL"/>
          </a:p>
        </p:txBody>
      </p:sp>
      <p:pic>
        <p:nvPicPr>
          <p:cNvPr id="5" name="animation-147-sl2">
            <a:hlinkClick r:id="" action="ppaction://media"/>
            <a:extLst>
              <a:ext uri="{FF2B5EF4-FFF2-40B4-BE49-F238E27FC236}">
                <a16:creationId xmlns:a16="http://schemas.microsoft.com/office/drawing/2014/main" id="{C10EA514-B01F-3655-9F13-ABEB90B9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986" y="0"/>
            <a:ext cx="616108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38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239495" y="115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Relevant</a:t>
            </a:r>
            <a:r>
              <a:rPr lang="pl-PL" sz="48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endParaRPr sz="48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767836" y="2505298"/>
            <a:ext cx="2416800" cy="991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/>
              <a:t>diameter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/>
              <a:t>mass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/>
              <a:t>friction</a:t>
            </a:r>
            <a:r>
              <a:rPr lang="pl-PL" dirty="0"/>
              <a:t>/</a:t>
            </a:r>
            <a:r>
              <a:rPr lang="pl-PL" dirty="0" err="1"/>
              <a:t>material</a:t>
            </a:r>
            <a:endParaRPr dirty="0"/>
          </a:p>
        </p:txBody>
      </p:sp>
      <p:sp>
        <p:nvSpPr>
          <p:cNvPr id="118" name="Google Shape;118;p15"/>
          <p:cNvSpPr txBox="1">
            <a:spLocks noGrp="1"/>
          </p:cNvSpPr>
          <p:nvPr>
            <p:ph sz="half" idx="2"/>
          </p:nvPr>
        </p:nvSpPr>
        <p:spPr>
          <a:xfrm>
            <a:off x="313474" y="1672311"/>
            <a:ext cx="3327900" cy="736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Ball’s</a:t>
            </a:r>
            <a:r>
              <a:rPr lang="pl-PL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endParaRPr b="1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sz="quarter" idx="3"/>
          </p:nvPr>
        </p:nvSpPr>
        <p:spPr>
          <a:xfrm>
            <a:off x="767355" y="2505298"/>
            <a:ext cx="2416800" cy="991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B050"/>
              </a:buClr>
              <a:buSzPts val="1800"/>
              <a:buChar char="➔"/>
            </a:pPr>
            <a:r>
              <a:rPr lang="pl-PL" dirty="0" err="1">
                <a:solidFill>
                  <a:srgbClr val="00B050"/>
                </a:solidFill>
              </a:rPr>
              <a:t>diameter</a:t>
            </a:r>
            <a:endParaRPr dirty="0">
              <a:solidFill>
                <a:srgbClr val="00B05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pl-PL" dirty="0">
                <a:solidFill>
                  <a:srgbClr val="FF0000"/>
                </a:solidFill>
              </a:rPr>
              <a:t>mass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friction</a:t>
            </a:r>
            <a:r>
              <a:rPr lang="pl-PL" dirty="0">
                <a:solidFill>
                  <a:srgbClr val="FF0000"/>
                </a:solidFill>
              </a:rPr>
              <a:t>/</a:t>
            </a:r>
            <a:r>
              <a:rPr lang="pl-PL" dirty="0" err="1">
                <a:solidFill>
                  <a:srgbClr val="FF0000"/>
                </a:solidFill>
              </a:rPr>
              <a:t>material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sz="quarter" idx="4"/>
          </p:nvPr>
        </p:nvSpPr>
        <p:spPr>
          <a:xfrm>
            <a:off x="4258732" y="1613047"/>
            <a:ext cx="3327900" cy="736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Nozzle</a:t>
            </a:r>
            <a:r>
              <a:rPr lang="pl-PL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endParaRPr b="1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3</a:t>
            </a:fld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294967295"/>
          </p:nvPr>
        </p:nvSpPr>
        <p:spPr>
          <a:xfrm>
            <a:off x="4645472" y="2373515"/>
            <a:ext cx="2416175" cy="735012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l-PL" b="1" dirty="0" err="1"/>
              <a:t>orifice</a:t>
            </a:r>
            <a:r>
              <a:rPr lang="pl-PL" b="1" dirty="0"/>
              <a:t> </a:t>
            </a:r>
            <a:r>
              <a:rPr lang="pl-PL" b="1" dirty="0" err="1"/>
              <a:t>diameter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b="1" dirty="0" err="1"/>
              <a:t>Shape</a:t>
            </a:r>
            <a:r>
              <a:rPr lang="pl-PL" b="1" dirty="0"/>
              <a:t>/</a:t>
            </a:r>
            <a:r>
              <a:rPr lang="pl-PL" b="1" dirty="0" err="1"/>
              <a:t>angle</a:t>
            </a:r>
            <a:r>
              <a:rPr lang="pl-PL" b="1" dirty="0"/>
              <a:t> </a:t>
            </a:r>
            <a:endParaRPr b="1" dirty="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294967295"/>
          </p:nvPr>
        </p:nvSpPr>
        <p:spPr>
          <a:xfrm>
            <a:off x="8213366" y="1636915"/>
            <a:ext cx="3327400" cy="7366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Initial</a:t>
            </a:r>
            <a:r>
              <a:rPr lang="pl-PL" b="1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conditions</a:t>
            </a:r>
            <a:endParaRPr b="1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4294967295"/>
          </p:nvPr>
        </p:nvSpPr>
        <p:spPr>
          <a:xfrm>
            <a:off x="8520895" y="2242046"/>
            <a:ext cx="3233768" cy="931862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l-PL" sz="2200" b="1" dirty="0" err="1"/>
              <a:t>number</a:t>
            </a:r>
            <a:r>
              <a:rPr lang="pl-PL" sz="2200" b="1" dirty="0"/>
              <a:t> of </a:t>
            </a:r>
            <a:r>
              <a:rPr lang="pl-PL" sz="2200" b="1" dirty="0" err="1"/>
              <a:t>balls</a:t>
            </a:r>
            <a:endParaRPr sz="22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sz="2200" b="1" dirty="0" err="1"/>
              <a:t>Initial</a:t>
            </a:r>
            <a:r>
              <a:rPr lang="pl-PL" sz="2200" b="1" dirty="0"/>
              <a:t> </a:t>
            </a:r>
            <a:r>
              <a:rPr lang="pl-PL" sz="2200" b="1" dirty="0" err="1"/>
              <a:t>height</a:t>
            </a:r>
            <a:endParaRPr sz="22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sz="2200" b="1" dirty="0" err="1"/>
              <a:t>Opening</a:t>
            </a:r>
            <a:r>
              <a:rPr lang="pl-PL" sz="2200" b="1" dirty="0"/>
              <a:t> </a:t>
            </a:r>
            <a:r>
              <a:rPr lang="pl-PL" sz="2200" b="1" dirty="0" err="1"/>
              <a:t>method</a:t>
            </a:r>
            <a:r>
              <a:rPr lang="pl-PL" sz="2200" b="1" dirty="0"/>
              <a:t> (</a:t>
            </a:r>
            <a:r>
              <a:rPr lang="pl-PL" sz="2200" b="1" dirty="0" err="1"/>
              <a:t>velocity</a:t>
            </a:r>
            <a:r>
              <a:rPr lang="pl-PL" sz="2200" b="1" dirty="0"/>
              <a:t>)</a:t>
            </a:r>
            <a:endParaRPr sz="2200" b="1" dirty="0"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4294967295"/>
          </p:nvPr>
        </p:nvSpPr>
        <p:spPr>
          <a:xfrm>
            <a:off x="4643884" y="2375471"/>
            <a:ext cx="2417763" cy="7366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B050"/>
              </a:buClr>
              <a:buSzPts val="1800"/>
              <a:buChar char="➔"/>
            </a:pPr>
            <a:r>
              <a:rPr lang="pl-PL" b="1" dirty="0" err="1">
                <a:solidFill>
                  <a:srgbClr val="00B050"/>
                </a:solidFill>
              </a:rPr>
              <a:t>orifice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diameter</a:t>
            </a:r>
            <a:endParaRPr b="1" dirty="0">
              <a:solidFill>
                <a:srgbClr val="00B05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b="1" dirty="0" err="1">
                <a:solidFill>
                  <a:srgbClr val="FF0000"/>
                </a:solidFill>
              </a:rPr>
              <a:t>Shape</a:t>
            </a:r>
            <a:r>
              <a:rPr lang="pl-PL" b="1" dirty="0">
                <a:solidFill>
                  <a:srgbClr val="FF0000"/>
                </a:solidFill>
              </a:rPr>
              <a:t>/</a:t>
            </a:r>
            <a:r>
              <a:rPr lang="pl-PL" b="1" dirty="0" err="1">
                <a:solidFill>
                  <a:srgbClr val="FF0000"/>
                </a:solidFill>
              </a:rPr>
              <a:t>angle</a:t>
            </a:r>
            <a:r>
              <a:rPr lang="pl-PL" b="1" dirty="0">
                <a:solidFill>
                  <a:srgbClr val="FF0000"/>
                </a:solidFill>
              </a:rPr>
              <a:t>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4294967295"/>
          </p:nvPr>
        </p:nvSpPr>
        <p:spPr>
          <a:xfrm>
            <a:off x="8520895" y="2242045"/>
            <a:ext cx="3288455" cy="931863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pl-PL" sz="2200" b="1" dirty="0" err="1">
                <a:solidFill>
                  <a:srgbClr val="FF0000"/>
                </a:solidFill>
              </a:rPr>
              <a:t>number</a:t>
            </a:r>
            <a:r>
              <a:rPr lang="pl-PL" sz="2200" b="1" dirty="0">
                <a:solidFill>
                  <a:srgbClr val="FF0000"/>
                </a:solidFill>
              </a:rPr>
              <a:t> of </a:t>
            </a:r>
            <a:r>
              <a:rPr lang="pl-PL" sz="2200" b="1" dirty="0" err="1">
                <a:solidFill>
                  <a:srgbClr val="FF0000"/>
                </a:solidFill>
              </a:rPr>
              <a:t>balls</a:t>
            </a:r>
            <a:endParaRPr sz="22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pl-PL" sz="2200" b="1" dirty="0" err="1">
                <a:solidFill>
                  <a:srgbClr val="FF0000"/>
                </a:solidFill>
              </a:rPr>
              <a:t>Initial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pl-PL" sz="2200" b="1" dirty="0" err="1">
                <a:solidFill>
                  <a:srgbClr val="FF0000"/>
                </a:solidFill>
              </a:rPr>
              <a:t>height</a:t>
            </a:r>
            <a:endParaRPr sz="2200" b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pl-PL" sz="2200" b="1" dirty="0" err="1">
                <a:solidFill>
                  <a:srgbClr val="FF0000"/>
                </a:solidFill>
              </a:rPr>
              <a:t>Opening</a:t>
            </a:r>
            <a:r>
              <a:rPr lang="pl-PL" sz="2200" b="1" dirty="0">
                <a:solidFill>
                  <a:srgbClr val="FF0000"/>
                </a:solidFill>
              </a:rPr>
              <a:t> </a:t>
            </a:r>
            <a:r>
              <a:rPr lang="pl-PL" sz="2200" b="1" dirty="0" err="1">
                <a:solidFill>
                  <a:srgbClr val="FF0000"/>
                </a:solidFill>
              </a:rPr>
              <a:t>method</a:t>
            </a:r>
            <a:r>
              <a:rPr lang="pl-PL" sz="2200" b="1" dirty="0">
                <a:solidFill>
                  <a:srgbClr val="FF0000"/>
                </a:solidFill>
              </a:rPr>
              <a:t> (</a:t>
            </a:r>
            <a:r>
              <a:rPr lang="pl-PL" sz="2200" b="1" dirty="0" err="1">
                <a:solidFill>
                  <a:srgbClr val="FF0000"/>
                </a:solidFill>
              </a:rPr>
              <a:t>velocity</a:t>
            </a:r>
            <a:r>
              <a:rPr lang="pl-PL" sz="2200" b="1" dirty="0">
                <a:solidFill>
                  <a:srgbClr val="FF0000"/>
                </a:solidFill>
              </a:rPr>
              <a:t>)</a:t>
            </a:r>
            <a:endParaRPr sz="2200" b="1" dirty="0">
              <a:solidFill>
                <a:srgbClr val="FF0000"/>
              </a:solidFill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1310174" y="4160893"/>
            <a:ext cx="1084547" cy="1574708"/>
            <a:chOff x="7696200" y="2011123"/>
            <a:chExt cx="789911" cy="1146910"/>
          </a:xfrm>
        </p:grpSpPr>
        <p:sp>
          <p:nvSpPr>
            <p:cNvPr id="120" name="Google Shape;120;p15"/>
            <p:cNvSpPr/>
            <p:nvPr/>
          </p:nvSpPr>
          <p:spPr>
            <a:xfrm>
              <a:off x="7696200" y="2506133"/>
              <a:ext cx="651900" cy="6519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 rot="5400000">
              <a:off x="7823282" y="2084868"/>
              <a:ext cx="397800" cy="6519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65357" y="2011123"/>
              <a:ext cx="581429" cy="201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0.6 mm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7854611" y="2720917"/>
              <a:ext cx="631500" cy="224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0.2</a:t>
              </a:r>
              <a:r>
                <a:rPr lang="pl-PL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g</a:t>
              </a:r>
              <a:endParaRPr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5213650" y="4051649"/>
            <a:ext cx="1764699" cy="2103148"/>
            <a:chOff x="8691031" y="2958402"/>
            <a:chExt cx="1553569" cy="1798023"/>
          </a:xfrm>
        </p:grpSpPr>
        <p:sp>
          <p:nvSpPr>
            <p:cNvPr id="129" name="Google Shape;129;p15"/>
            <p:cNvSpPr/>
            <p:nvPr/>
          </p:nvSpPr>
          <p:spPr>
            <a:xfrm>
              <a:off x="9169400" y="3459614"/>
              <a:ext cx="1075200" cy="1162200"/>
            </a:xfrm>
            <a:prstGeom prst="arc">
              <a:avLst>
                <a:gd name="adj1" fmla="val 6854826"/>
                <a:gd name="adj2" fmla="val 11713690"/>
              </a:avLst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8691031" y="2958402"/>
              <a:ext cx="1138833" cy="1798023"/>
              <a:chOff x="8691031" y="2958402"/>
              <a:chExt cx="1138833" cy="1798023"/>
            </a:xfrm>
          </p:grpSpPr>
          <p:grpSp>
            <p:nvGrpSpPr>
              <p:cNvPr id="131" name="Google Shape;131;p15"/>
              <p:cNvGrpSpPr/>
              <p:nvPr/>
            </p:nvGrpSpPr>
            <p:grpSpPr>
              <a:xfrm>
                <a:off x="8691031" y="2958402"/>
                <a:ext cx="1138833" cy="1798023"/>
                <a:chOff x="7573433" y="3510416"/>
                <a:chExt cx="1138833" cy="1798023"/>
              </a:xfrm>
            </p:grpSpPr>
            <p:sp>
              <p:nvSpPr>
                <p:cNvPr id="132" name="Google Shape;132;p15"/>
                <p:cNvSpPr/>
                <p:nvPr/>
              </p:nvSpPr>
              <p:spPr>
                <a:xfrm rot="10800000" flipH="1">
                  <a:off x="7573433" y="4463639"/>
                  <a:ext cx="1134600" cy="844800"/>
                </a:xfrm>
                <a:prstGeom prst="trapezoid">
                  <a:avLst>
                    <a:gd name="adj" fmla="val 54060"/>
                  </a:avLst>
                </a:prstGeom>
                <a:gradFill>
                  <a:gsLst>
                    <a:gs pos="0">
                      <a:srgbClr val="989898"/>
                    </a:gs>
                    <a:gs pos="45000">
                      <a:srgbClr val="A7A7A7"/>
                    </a:gs>
                    <a:gs pos="100000">
                      <a:srgbClr val="B1B1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15"/>
                <p:cNvSpPr/>
                <p:nvPr/>
              </p:nvSpPr>
              <p:spPr>
                <a:xfrm>
                  <a:off x="7577666" y="3510416"/>
                  <a:ext cx="1134600" cy="953100"/>
                </a:xfrm>
                <a:prstGeom prst="rect">
                  <a:avLst/>
                </a:prstGeom>
                <a:gradFill>
                  <a:gsLst>
                    <a:gs pos="0">
                      <a:srgbClr val="989898"/>
                    </a:gs>
                    <a:gs pos="45000">
                      <a:srgbClr val="A7A7A7"/>
                    </a:gs>
                    <a:gs pos="100000">
                      <a:srgbClr val="B1B1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" name="Google Shape;134;p15"/>
              <p:cNvSpPr/>
              <p:nvPr/>
            </p:nvSpPr>
            <p:spPr>
              <a:xfrm>
                <a:off x="9153583" y="3867620"/>
                <a:ext cx="672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2800" b="0" cap="none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60°</a:t>
                </a:r>
                <a:endParaRPr sz="2800" b="0" cap="none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" name="Google Shape;135;p15"/>
          <p:cNvGrpSpPr/>
          <p:nvPr/>
        </p:nvGrpSpPr>
        <p:grpSpPr>
          <a:xfrm>
            <a:off x="8349150" y="4142178"/>
            <a:ext cx="2532676" cy="1792269"/>
            <a:chOff x="9825467" y="4198400"/>
            <a:chExt cx="2300133" cy="1798023"/>
          </a:xfrm>
        </p:grpSpPr>
        <p:grpSp>
          <p:nvGrpSpPr>
            <p:cNvPr id="136" name="Google Shape;136;p15"/>
            <p:cNvGrpSpPr/>
            <p:nvPr/>
          </p:nvGrpSpPr>
          <p:grpSpPr>
            <a:xfrm>
              <a:off x="10532969" y="4198400"/>
              <a:ext cx="1143895" cy="1798023"/>
              <a:chOff x="10532969" y="4198400"/>
              <a:chExt cx="1143895" cy="1798023"/>
            </a:xfrm>
          </p:grpSpPr>
          <p:grpSp>
            <p:nvGrpSpPr>
              <p:cNvPr id="137" name="Google Shape;137;p15"/>
              <p:cNvGrpSpPr/>
              <p:nvPr/>
            </p:nvGrpSpPr>
            <p:grpSpPr>
              <a:xfrm>
                <a:off x="10538031" y="4198400"/>
                <a:ext cx="1138833" cy="1798023"/>
                <a:chOff x="7573433" y="3510416"/>
                <a:chExt cx="1138833" cy="1798023"/>
              </a:xfrm>
            </p:grpSpPr>
            <p:sp>
              <p:nvSpPr>
                <p:cNvPr id="138" name="Google Shape;138;p15"/>
                <p:cNvSpPr/>
                <p:nvPr/>
              </p:nvSpPr>
              <p:spPr>
                <a:xfrm>
                  <a:off x="7577666" y="3510416"/>
                  <a:ext cx="1134600" cy="953100"/>
                </a:xfrm>
                <a:prstGeom prst="rect">
                  <a:avLst/>
                </a:prstGeom>
                <a:solidFill>
                  <a:srgbClr val="D8D8D8">
                    <a:alpha val="3882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15"/>
                <p:cNvSpPr/>
                <p:nvPr/>
              </p:nvSpPr>
              <p:spPr>
                <a:xfrm rot="10800000" flipH="1">
                  <a:off x="7573433" y="4463639"/>
                  <a:ext cx="1134600" cy="844800"/>
                </a:xfrm>
                <a:prstGeom prst="trapezoid">
                  <a:avLst>
                    <a:gd name="adj" fmla="val 54060"/>
                  </a:avLst>
                </a:prstGeom>
                <a:gradFill>
                  <a:gsLst>
                    <a:gs pos="0">
                      <a:srgbClr val="989898"/>
                    </a:gs>
                    <a:gs pos="45000">
                      <a:srgbClr val="A7A7A7"/>
                    </a:gs>
                    <a:gs pos="100000">
                      <a:srgbClr val="B1B1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" name="Google Shape;140;p15"/>
              <p:cNvGrpSpPr/>
              <p:nvPr/>
            </p:nvGrpSpPr>
            <p:grpSpPr>
              <a:xfrm>
                <a:off x="10532969" y="4574178"/>
                <a:ext cx="1140111" cy="357294"/>
                <a:chOff x="10947838" y="4794312"/>
                <a:chExt cx="1140111" cy="357294"/>
              </a:xfrm>
            </p:grpSpPr>
            <p:grpSp>
              <p:nvGrpSpPr>
                <p:cNvPr id="141" name="Google Shape;141;p15"/>
                <p:cNvGrpSpPr/>
                <p:nvPr/>
              </p:nvGrpSpPr>
              <p:grpSpPr>
                <a:xfrm>
                  <a:off x="10947838" y="4794312"/>
                  <a:ext cx="1008871" cy="357294"/>
                  <a:chOff x="10722471" y="2546993"/>
                  <a:chExt cx="1008871" cy="357294"/>
                </a:xfrm>
              </p:grpSpPr>
              <p:sp>
                <p:nvSpPr>
                  <p:cNvPr id="142" name="Google Shape;142;p15"/>
                  <p:cNvSpPr/>
                  <p:nvPr/>
                </p:nvSpPr>
                <p:spPr>
                  <a:xfrm>
                    <a:off x="10755147" y="2701540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5"/>
                  <p:cNvSpPr/>
                  <p:nvPr/>
                </p:nvSpPr>
                <p:spPr>
                  <a:xfrm>
                    <a:off x="10935965" y="2713541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5"/>
                  <p:cNvSpPr/>
                  <p:nvPr/>
                </p:nvSpPr>
                <p:spPr>
                  <a:xfrm>
                    <a:off x="11094720" y="2701540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5"/>
                  <p:cNvSpPr/>
                  <p:nvPr/>
                </p:nvSpPr>
                <p:spPr>
                  <a:xfrm>
                    <a:off x="11258604" y="2709163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5"/>
                  <p:cNvSpPr/>
                  <p:nvPr/>
                </p:nvSpPr>
                <p:spPr>
                  <a:xfrm>
                    <a:off x="10859777" y="2563808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47;p15"/>
                  <p:cNvSpPr/>
                  <p:nvPr/>
                </p:nvSpPr>
                <p:spPr>
                  <a:xfrm>
                    <a:off x="11023661" y="2575809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148;p15"/>
                  <p:cNvSpPr/>
                  <p:nvPr/>
                </p:nvSpPr>
                <p:spPr>
                  <a:xfrm>
                    <a:off x="11182416" y="2563808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5"/>
                  <p:cNvSpPr/>
                  <p:nvPr/>
                </p:nvSpPr>
                <p:spPr>
                  <a:xfrm>
                    <a:off x="11346300" y="2571431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5"/>
                  <p:cNvSpPr/>
                  <p:nvPr/>
                </p:nvSpPr>
                <p:spPr>
                  <a:xfrm>
                    <a:off x="11417359" y="2716786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5"/>
                  <p:cNvSpPr/>
                  <p:nvPr/>
                </p:nvSpPr>
                <p:spPr>
                  <a:xfrm>
                    <a:off x="11555842" y="2728787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5"/>
                  <p:cNvSpPr/>
                  <p:nvPr/>
                </p:nvSpPr>
                <p:spPr>
                  <a:xfrm>
                    <a:off x="10722471" y="2546993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5"/>
                  <p:cNvSpPr/>
                  <p:nvPr/>
                </p:nvSpPr>
                <p:spPr>
                  <a:xfrm>
                    <a:off x="11509281" y="2571431"/>
                    <a:ext cx="175500" cy="1755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4" name="Google Shape;154;p15"/>
                <p:cNvSpPr/>
                <p:nvPr/>
              </p:nvSpPr>
              <p:spPr>
                <a:xfrm>
                  <a:off x="11912449" y="4962687"/>
                  <a:ext cx="175500" cy="175500"/>
                </a:xfrm>
                <a:prstGeom prst="ellipse">
                  <a:avLst/>
                </a:prstGeom>
                <a:solidFill>
                  <a:schemeClr val="lt1"/>
                </a:solidFill>
                <a:ln w="1587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15"/>
                <p:cNvSpPr/>
                <p:nvPr/>
              </p:nvSpPr>
              <p:spPr>
                <a:xfrm>
                  <a:off x="11895513" y="4818749"/>
                  <a:ext cx="175500" cy="175500"/>
                </a:xfrm>
                <a:prstGeom prst="ellipse">
                  <a:avLst/>
                </a:prstGeom>
                <a:solidFill>
                  <a:schemeClr val="lt1"/>
                </a:solidFill>
                <a:ln w="1587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" name="Google Shape;156;p15"/>
            <p:cNvGrpSpPr/>
            <p:nvPr/>
          </p:nvGrpSpPr>
          <p:grpSpPr>
            <a:xfrm>
              <a:off x="9825467" y="4624942"/>
              <a:ext cx="1855565" cy="306422"/>
              <a:chOff x="9825467" y="4624942"/>
              <a:chExt cx="1855565" cy="306422"/>
            </a:xfrm>
          </p:grpSpPr>
          <p:cxnSp>
            <p:nvCxnSpPr>
              <p:cNvPr id="157" name="Google Shape;157;p15"/>
              <p:cNvCxnSpPr/>
              <p:nvPr/>
            </p:nvCxnSpPr>
            <p:spPr>
              <a:xfrm rot="10800000">
                <a:off x="10117732" y="4931364"/>
                <a:ext cx="15633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grpSp>
            <p:nvGrpSpPr>
              <p:cNvPr id="158" name="Google Shape;158;p15"/>
              <p:cNvGrpSpPr/>
              <p:nvPr/>
            </p:nvGrpSpPr>
            <p:grpSpPr>
              <a:xfrm>
                <a:off x="9825467" y="4624942"/>
                <a:ext cx="1267748" cy="306422"/>
                <a:chOff x="9825467" y="4624942"/>
                <a:chExt cx="1267748" cy="306422"/>
              </a:xfrm>
            </p:grpSpPr>
            <p:cxnSp>
              <p:nvCxnSpPr>
                <p:cNvPr id="159" name="Google Shape;159;p15"/>
                <p:cNvCxnSpPr/>
                <p:nvPr/>
              </p:nvCxnSpPr>
              <p:spPr>
                <a:xfrm rot="10800000">
                  <a:off x="9825467" y="4931364"/>
                  <a:ext cx="292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60" name="Google Shape;160;p15"/>
                <p:cNvSpPr txBox="1"/>
                <p:nvPr/>
              </p:nvSpPr>
              <p:spPr>
                <a:xfrm>
                  <a:off x="9885115" y="4624942"/>
                  <a:ext cx="1208100" cy="2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l-PL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" name="Google Shape;161;p15"/>
            <p:cNvGrpSpPr/>
            <p:nvPr/>
          </p:nvGrpSpPr>
          <p:grpSpPr>
            <a:xfrm>
              <a:off x="11691586" y="4875689"/>
              <a:ext cx="434014" cy="277800"/>
              <a:chOff x="11691586" y="4875689"/>
              <a:chExt cx="434014" cy="277800"/>
            </a:xfrm>
          </p:grpSpPr>
          <p:sp>
            <p:nvSpPr>
              <p:cNvPr id="162" name="Google Shape;162;p15"/>
              <p:cNvSpPr/>
              <p:nvPr/>
            </p:nvSpPr>
            <p:spPr>
              <a:xfrm rot="10800000">
                <a:off x="11691586" y="4903989"/>
                <a:ext cx="238500" cy="2475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5"/>
              <p:cNvSpPr txBox="1"/>
              <p:nvPr/>
            </p:nvSpPr>
            <p:spPr>
              <a:xfrm>
                <a:off x="11857400" y="4875689"/>
                <a:ext cx="268200" cy="27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415052" y="-71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Relevant</a:t>
            </a:r>
            <a:r>
              <a:rPr lang="pl-PL" sz="48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8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endParaRPr sz="48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1"/>
          </p:nvPr>
        </p:nvSpPr>
        <p:spPr>
          <a:xfrm>
            <a:off x="1277100" y="2498678"/>
            <a:ext cx="3327900" cy="3378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l-PL" dirty="0">
                <a:solidFill>
                  <a:srgbClr val="FF0000"/>
                </a:solidFill>
              </a:rPr>
              <a:t>mass of a </a:t>
            </a:r>
            <a:r>
              <a:rPr lang="pl-PL" dirty="0" err="1">
                <a:solidFill>
                  <a:srgbClr val="FF0000"/>
                </a:solidFill>
              </a:rPr>
              <a:t>ball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material</a:t>
            </a:r>
            <a:r>
              <a:rPr lang="pl-PL" dirty="0">
                <a:solidFill>
                  <a:srgbClr val="FF0000"/>
                </a:solidFill>
              </a:rPr>
              <a:t> of a </a:t>
            </a:r>
            <a:r>
              <a:rPr lang="pl-PL" dirty="0" err="1">
                <a:solidFill>
                  <a:srgbClr val="FF0000"/>
                </a:solidFill>
              </a:rPr>
              <a:t>ball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angle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number</a:t>
            </a:r>
            <a:r>
              <a:rPr lang="pl-PL" dirty="0">
                <a:solidFill>
                  <a:srgbClr val="FF0000"/>
                </a:solidFill>
              </a:rPr>
              <a:t> of </a:t>
            </a:r>
            <a:r>
              <a:rPr lang="pl-PL" dirty="0" err="1">
                <a:solidFill>
                  <a:srgbClr val="FF0000"/>
                </a:solidFill>
              </a:rPr>
              <a:t>balls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initial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height</a:t>
            </a:r>
            <a:endParaRPr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l-PL" dirty="0" err="1">
                <a:solidFill>
                  <a:srgbClr val="FF0000"/>
                </a:solidFill>
              </a:rPr>
              <a:t>opening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velocity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75" name="Google Shape;175;p16"/>
          <p:cNvSpPr txBox="1">
            <a:spLocks noGrp="1"/>
          </p:cNvSpPr>
          <p:nvPr>
            <p:ph sz="half" idx="2"/>
          </p:nvPr>
        </p:nvSpPr>
        <p:spPr>
          <a:xfrm>
            <a:off x="6946650" y="1679948"/>
            <a:ext cx="3327900" cy="736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l-PL" b="1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Variables</a:t>
            </a:r>
            <a:endParaRPr b="1" dirty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sz="quarter" idx="3"/>
          </p:nvPr>
        </p:nvSpPr>
        <p:spPr>
          <a:xfrm>
            <a:off x="1277100" y="1661134"/>
            <a:ext cx="3327900" cy="7362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l-PL" sz="280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Fixed</a:t>
            </a:r>
            <a:endParaRPr sz="2800" dirty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sz="quarter" idx="4"/>
          </p:nvPr>
        </p:nvSpPr>
        <p:spPr>
          <a:xfrm>
            <a:off x="6946650" y="2498678"/>
            <a:ext cx="3327900" cy="3378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B050"/>
              </a:buClr>
              <a:buSzPts val="1800"/>
              <a:buChar char="➔"/>
            </a:pPr>
            <a:r>
              <a:rPr lang="pl-PL" b="1" dirty="0" err="1">
                <a:solidFill>
                  <a:srgbClr val="00B050"/>
                </a:solidFill>
              </a:rPr>
              <a:t>orifice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diameter</a:t>
            </a:r>
            <a:endParaRPr b="1" dirty="0">
              <a:solidFill>
                <a:srgbClr val="00B05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Char char="➔"/>
            </a:pPr>
            <a:r>
              <a:rPr lang="pl-PL" b="1" dirty="0" err="1">
                <a:solidFill>
                  <a:srgbClr val="00B050"/>
                </a:solidFill>
              </a:rPr>
              <a:t>ball’s</a:t>
            </a:r>
            <a:r>
              <a:rPr lang="pl-PL" b="1" dirty="0">
                <a:solidFill>
                  <a:srgbClr val="00B050"/>
                </a:solidFill>
              </a:rPr>
              <a:t> </a:t>
            </a:r>
            <a:r>
              <a:rPr lang="pl-PL" b="1" dirty="0" err="1">
                <a:solidFill>
                  <a:srgbClr val="00B050"/>
                </a:solidFill>
              </a:rPr>
              <a:t>diameter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72" name="Google Shape;172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4</a:t>
            </a:fld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303370" y="5365493"/>
            <a:ext cx="8940600" cy="135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[1]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of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Flow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a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Two-Dimensional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Hopper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K. To et al,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Phys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Rev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Lett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86, 71</a:t>
            </a:r>
            <a:b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[2]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Jamming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in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granular</a:t>
            </a:r>
            <a:r>
              <a:rPr lang="pl-PL" sz="15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pl-PL" sz="1500" i="1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matter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A.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Garcimartin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et al, AIP Conference </a:t>
            </a:r>
            <a:r>
              <a:rPr lang="pl-PL" sz="15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Proceedings</a:t>
            </a:r>
            <a:r>
              <a:rPr lang="pl-PL" sz="15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742, 279 (2004)</a:t>
            </a:r>
            <a:endParaRPr sz="15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5</a:t>
            </a:fld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 idx="4294967295"/>
          </p:nvPr>
        </p:nvSpPr>
        <p:spPr>
          <a:xfrm>
            <a:off x="34983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Experimental</a:t>
            </a:r>
            <a:r>
              <a:rPr lang="pl-PL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setup</a:t>
            </a:r>
            <a:endParaRPr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4" name="Google Shape;184;p17"/>
          <p:cNvGrpSpPr/>
          <p:nvPr/>
        </p:nvGrpSpPr>
        <p:grpSpPr>
          <a:xfrm>
            <a:off x="2067819" y="4661816"/>
            <a:ext cx="2723652" cy="1518434"/>
            <a:chOff x="7640790" y="4894675"/>
            <a:chExt cx="2248141" cy="1366577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7640790" y="4982173"/>
              <a:ext cx="2248141" cy="1279079"/>
              <a:chOff x="7640790" y="4982173"/>
              <a:chExt cx="2248141" cy="1279079"/>
            </a:xfrm>
          </p:grpSpPr>
          <p:grpSp>
            <p:nvGrpSpPr>
              <p:cNvPr id="186" name="Google Shape;186;p17"/>
              <p:cNvGrpSpPr/>
              <p:nvPr/>
            </p:nvGrpSpPr>
            <p:grpSpPr>
              <a:xfrm>
                <a:off x="7640790" y="4982173"/>
                <a:ext cx="2248141" cy="937557"/>
                <a:chOff x="7640790" y="4982173"/>
                <a:chExt cx="2248141" cy="937557"/>
              </a:xfrm>
            </p:grpSpPr>
            <p:sp>
              <p:nvSpPr>
                <p:cNvPr id="187" name="Google Shape;187;p17"/>
                <p:cNvSpPr/>
                <p:nvPr/>
              </p:nvSpPr>
              <p:spPr>
                <a:xfrm>
                  <a:off x="7640790" y="5030034"/>
                  <a:ext cx="2248141" cy="889696"/>
                </a:xfrm>
                <a:prstGeom prst="rect">
                  <a:avLst/>
                </a:prstGeom>
                <a:gradFill>
                  <a:gsLst>
                    <a:gs pos="0">
                      <a:srgbClr val="31B3B7"/>
                    </a:gs>
                    <a:gs pos="34000">
                      <a:srgbClr val="33B3B6"/>
                    </a:gs>
                    <a:gs pos="70000">
                      <a:srgbClr val="32B8BB"/>
                    </a:gs>
                    <a:gs pos="100000">
                      <a:srgbClr val="40B7BA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44450" dist="25400" dir="2700000" algn="br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17"/>
                <p:cNvSpPr/>
                <p:nvPr/>
              </p:nvSpPr>
              <p:spPr>
                <a:xfrm>
                  <a:off x="7697987" y="4982173"/>
                  <a:ext cx="2131653" cy="7607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17"/>
                <p:cNvSpPr/>
                <p:nvPr/>
              </p:nvSpPr>
              <p:spPr>
                <a:xfrm>
                  <a:off x="8410213" y="5755341"/>
                  <a:ext cx="739607" cy="164389"/>
                </a:xfrm>
                <a:prstGeom prst="rect">
                  <a:avLst/>
                </a:prstGeom>
                <a:solidFill>
                  <a:schemeClr val="dk1"/>
                </a:solidFill>
                <a:ln w="158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l-PL" sz="12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 g</a:t>
                  </a:r>
                  <a:endParaRPr sz="18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0" name="Google Shape;190;p17"/>
              <p:cNvSpPr txBox="1"/>
              <p:nvPr/>
            </p:nvSpPr>
            <p:spPr>
              <a:xfrm>
                <a:off x="7640790" y="5956592"/>
                <a:ext cx="561355" cy="304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6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scale</a:t>
                </a:r>
                <a:endParaRPr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7"/>
            <p:cNvGrpSpPr/>
            <p:nvPr/>
          </p:nvGrpSpPr>
          <p:grpSpPr>
            <a:xfrm>
              <a:off x="8407728" y="4894675"/>
              <a:ext cx="1315834" cy="833997"/>
              <a:chOff x="8407728" y="4894675"/>
              <a:chExt cx="1315834" cy="833997"/>
            </a:xfrm>
          </p:grpSpPr>
          <p:grpSp>
            <p:nvGrpSpPr>
              <p:cNvPr id="192" name="Google Shape;192;p17"/>
              <p:cNvGrpSpPr/>
              <p:nvPr/>
            </p:nvGrpSpPr>
            <p:grpSpPr>
              <a:xfrm>
                <a:off x="8407728" y="4894675"/>
                <a:ext cx="740200" cy="833997"/>
                <a:chOff x="3939375" y="4092477"/>
                <a:chExt cx="2248141" cy="937557"/>
              </a:xfrm>
            </p:grpSpPr>
            <p:sp>
              <p:nvSpPr>
                <p:cNvPr id="193" name="Google Shape;193;p17"/>
                <p:cNvSpPr/>
                <p:nvPr/>
              </p:nvSpPr>
              <p:spPr>
                <a:xfrm>
                  <a:off x="3939375" y="4140338"/>
                  <a:ext cx="2248141" cy="889696"/>
                </a:xfrm>
                <a:prstGeom prst="rect">
                  <a:avLst/>
                </a:prstGeom>
                <a:gradFill>
                  <a:gsLst>
                    <a:gs pos="0">
                      <a:srgbClr val="B4A5AE"/>
                    </a:gs>
                    <a:gs pos="45000">
                      <a:srgbClr val="C0B2BB"/>
                    </a:gs>
                    <a:gs pos="100000">
                      <a:srgbClr val="C7BBC2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3996572" y="4092477"/>
                  <a:ext cx="2131652" cy="88969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" name="Google Shape;195;p17"/>
              <p:cNvSpPr txBox="1"/>
              <p:nvPr/>
            </p:nvSpPr>
            <p:spPr>
              <a:xfrm>
                <a:off x="9162207" y="5180630"/>
                <a:ext cx="561355" cy="304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6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cup</a:t>
                </a:r>
                <a:endParaRPr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6" name="Google Shape;196;p17"/>
          <p:cNvGrpSpPr/>
          <p:nvPr/>
        </p:nvGrpSpPr>
        <p:grpSpPr>
          <a:xfrm>
            <a:off x="5320701" y="1927258"/>
            <a:ext cx="1553923" cy="1709931"/>
            <a:chOff x="10708237" y="2711274"/>
            <a:chExt cx="1072471" cy="1192584"/>
          </a:xfrm>
        </p:grpSpPr>
        <p:grpSp>
          <p:nvGrpSpPr>
            <p:cNvPr id="197" name="Google Shape;197;p17"/>
            <p:cNvGrpSpPr/>
            <p:nvPr/>
          </p:nvGrpSpPr>
          <p:grpSpPr>
            <a:xfrm>
              <a:off x="10786163" y="2711274"/>
              <a:ext cx="994545" cy="889759"/>
              <a:chOff x="7696199" y="1887478"/>
              <a:chExt cx="1420225" cy="1270589"/>
            </a:xfrm>
          </p:grpSpPr>
          <p:sp>
            <p:nvSpPr>
              <p:cNvPr id="198" name="Google Shape;198;p17"/>
              <p:cNvSpPr/>
              <p:nvPr/>
            </p:nvSpPr>
            <p:spPr>
              <a:xfrm>
                <a:off x="7696200" y="2506133"/>
                <a:ext cx="651934" cy="651934"/>
              </a:xfrm>
              <a:prstGeom prst="ellipse">
                <a:avLst/>
              </a:prstGeom>
              <a:solidFill>
                <a:schemeClr val="lt1"/>
              </a:solidFill>
              <a:ln w="158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 rot="5400000">
                <a:off x="7823199" y="2084918"/>
                <a:ext cx="397933" cy="651933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7"/>
              <p:cNvSpPr txBox="1"/>
              <p:nvPr/>
            </p:nvSpPr>
            <p:spPr>
              <a:xfrm>
                <a:off x="7696224" y="1887478"/>
                <a:ext cx="1420200" cy="3064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0.58 mm</a:t>
                </a:r>
                <a:endParaRPr sz="2000" dirty="0"/>
              </a:p>
            </p:txBody>
          </p:sp>
          <p:sp>
            <p:nvSpPr>
              <p:cNvPr id="201" name="Google Shape;201;p17"/>
              <p:cNvSpPr txBox="1"/>
              <p:nvPr/>
            </p:nvSpPr>
            <p:spPr>
              <a:xfrm>
                <a:off x="7796101" y="2668607"/>
                <a:ext cx="745067" cy="306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0.2 g</a:t>
                </a:r>
                <a:endParaRPr sz="1400" dirty="0"/>
              </a:p>
            </p:txBody>
          </p:sp>
        </p:grpSp>
        <p:sp>
          <p:nvSpPr>
            <p:cNvPr id="202" name="Google Shape;202;p17"/>
            <p:cNvSpPr txBox="1"/>
            <p:nvPr/>
          </p:nvSpPr>
          <p:spPr>
            <a:xfrm>
              <a:off x="10708237" y="3667763"/>
              <a:ext cx="766234" cy="236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500 </a:t>
              </a:r>
              <a:r>
                <a:rPr lang="pl-PL" sz="16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balls</a:t>
              </a:r>
              <a:endParaRPr sz="2400" dirty="0"/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894205" y="1872249"/>
            <a:ext cx="4100762" cy="2232246"/>
            <a:chOff x="6693629" y="2529988"/>
            <a:chExt cx="3372439" cy="1798023"/>
          </a:xfrm>
        </p:grpSpPr>
        <p:grpSp>
          <p:nvGrpSpPr>
            <p:cNvPr id="204" name="Google Shape;204;p17"/>
            <p:cNvGrpSpPr/>
            <p:nvPr/>
          </p:nvGrpSpPr>
          <p:grpSpPr>
            <a:xfrm>
              <a:off x="6693629" y="2529988"/>
              <a:ext cx="2656579" cy="1798023"/>
              <a:chOff x="9024453" y="4198400"/>
              <a:chExt cx="2656579" cy="1798023"/>
            </a:xfrm>
          </p:grpSpPr>
          <p:grpSp>
            <p:nvGrpSpPr>
              <p:cNvPr id="205" name="Google Shape;205;p17"/>
              <p:cNvGrpSpPr/>
              <p:nvPr/>
            </p:nvGrpSpPr>
            <p:grpSpPr>
              <a:xfrm>
                <a:off x="10532969" y="4198400"/>
                <a:ext cx="1143829" cy="1798023"/>
                <a:chOff x="10532969" y="4198400"/>
                <a:chExt cx="1143829" cy="1798023"/>
              </a:xfrm>
            </p:grpSpPr>
            <p:grpSp>
              <p:nvGrpSpPr>
                <p:cNvPr id="206" name="Google Shape;206;p17"/>
                <p:cNvGrpSpPr/>
                <p:nvPr/>
              </p:nvGrpSpPr>
              <p:grpSpPr>
                <a:xfrm>
                  <a:off x="10538031" y="4198400"/>
                  <a:ext cx="1138767" cy="1798023"/>
                  <a:chOff x="7573433" y="3510416"/>
                  <a:chExt cx="1138767" cy="1798023"/>
                </a:xfrm>
              </p:grpSpPr>
              <p:sp>
                <p:nvSpPr>
                  <p:cNvPr id="207" name="Google Shape;207;p17"/>
                  <p:cNvSpPr/>
                  <p:nvPr/>
                </p:nvSpPr>
                <p:spPr>
                  <a:xfrm>
                    <a:off x="7577666" y="3510416"/>
                    <a:ext cx="1134534" cy="953097"/>
                  </a:xfrm>
                  <a:prstGeom prst="rect">
                    <a:avLst/>
                  </a:prstGeom>
                  <a:solidFill>
                    <a:srgbClr val="D8D8D8">
                      <a:alpha val="38823"/>
                    </a:srgbClr>
                  </a:soli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7"/>
                  <p:cNvSpPr/>
                  <p:nvPr/>
                </p:nvSpPr>
                <p:spPr>
                  <a:xfrm rot="10800000" flipH="1">
                    <a:off x="7573433" y="4463512"/>
                    <a:ext cx="1134534" cy="844927"/>
                  </a:xfrm>
                  <a:prstGeom prst="trapezoid">
                    <a:avLst>
                      <a:gd name="adj" fmla="val 54060"/>
                    </a:avLst>
                  </a:prstGeom>
                  <a:gradFill>
                    <a:gsLst>
                      <a:gs pos="0">
                        <a:srgbClr val="989898"/>
                      </a:gs>
                      <a:gs pos="45000">
                        <a:srgbClr val="A7A7A7"/>
                      </a:gs>
                      <a:gs pos="100000">
                        <a:srgbClr val="B1B1B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9" name="Google Shape;209;p17"/>
                <p:cNvGrpSpPr/>
                <p:nvPr/>
              </p:nvGrpSpPr>
              <p:grpSpPr>
                <a:xfrm>
                  <a:off x="10532969" y="4574178"/>
                  <a:ext cx="1140003" cy="357186"/>
                  <a:chOff x="10947838" y="4794312"/>
                  <a:chExt cx="1140003" cy="357186"/>
                </a:xfrm>
              </p:grpSpPr>
              <p:grpSp>
                <p:nvGrpSpPr>
                  <p:cNvPr id="210" name="Google Shape;210;p17"/>
                  <p:cNvGrpSpPr/>
                  <p:nvPr/>
                </p:nvGrpSpPr>
                <p:grpSpPr>
                  <a:xfrm>
                    <a:off x="10947838" y="4794312"/>
                    <a:ext cx="1008763" cy="357186"/>
                    <a:chOff x="10722471" y="2546993"/>
                    <a:chExt cx="1008763" cy="357186"/>
                  </a:xfrm>
                </p:grpSpPr>
                <p:sp>
                  <p:nvSpPr>
                    <p:cNvPr id="211" name="Google Shape;211;p17"/>
                    <p:cNvSpPr/>
                    <p:nvPr/>
                  </p:nvSpPr>
                  <p:spPr>
                    <a:xfrm>
                      <a:off x="10755147" y="2701540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2" name="Google Shape;212;p17"/>
                    <p:cNvSpPr/>
                    <p:nvPr/>
                  </p:nvSpPr>
                  <p:spPr>
                    <a:xfrm>
                      <a:off x="10935965" y="2713541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" name="Google Shape;213;p17"/>
                    <p:cNvSpPr/>
                    <p:nvPr/>
                  </p:nvSpPr>
                  <p:spPr>
                    <a:xfrm>
                      <a:off x="11094720" y="2701540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4" name="Google Shape;214;p17"/>
                    <p:cNvSpPr/>
                    <p:nvPr/>
                  </p:nvSpPr>
                  <p:spPr>
                    <a:xfrm>
                      <a:off x="11258604" y="2709163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" name="Google Shape;215;p17"/>
                    <p:cNvSpPr/>
                    <p:nvPr/>
                  </p:nvSpPr>
                  <p:spPr>
                    <a:xfrm>
                      <a:off x="10859777" y="2563808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" name="Google Shape;216;p17"/>
                    <p:cNvSpPr/>
                    <p:nvPr/>
                  </p:nvSpPr>
                  <p:spPr>
                    <a:xfrm>
                      <a:off x="11023661" y="2575809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7" name="Google Shape;217;p17"/>
                    <p:cNvSpPr/>
                    <p:nvPr/>
                  </p:nvSpPr>
                  <p:spPr>
                    <a:xfrm>
                      <a:off x="11182416" y="2563808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8" name="Google Shape;218;p17"/>
                    <p:cNvSpPr/>
                    <p:nvPr/>
                  </p:nvSpPr>
                  <p:spPr>
                    <a:xfrm>
                      <a:off x="11346300" y="2571431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9" name="Google Shape;219;p17"/>
                    <p:cNvSpPr/>
                    <p:nvPr/>
                  </p:nvSpPr>
                  <p:spPr>
                    <a:xfrm>
                      <a:off x="11417359" y="2716786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0" name="Google Shape;220;p17"/>
                    <p:cNvSpPr/>
                    <p:nvPr/>
                  </p:nvSpPr>
                  <p:spPr>
                    <a:xfrm>
                      <a:off x="11555842" y="2728787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1" name="Google Shape;221;p17"/>
                    <p:cNvSpPr/>
                    <p:nvPr/>
                  </p:nvSpPr>
                  <p:spPr>
                    <a:xfrm>
                      <a:off x="10722471" y="2546993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2" name="Google Shape;222;p17"/>
                    <p:cNvSpPr/>
                    <p:nvPr/>
                  </p:nvSpPr>
                  <p:spPr>
                    <a:xfrm>
                      <a:off x="11509281" y="2571431"/>
                      <a:ext cx="175392" cy="175392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23" name="Google Shape;223;p17"/>
                  <p:cNvSpPr/>
                  <p:nvPr/>
                </p:nvSpPr>
                <p:spPr>
                  <a:xfrm>
                    <a:off x="11912449" y="4962687"/>
                    <a:ext cx="175392" cy="175392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7"/>
                  <p:cNvSpPr/>
                  <p:nvPr/>
                </p:nvSpPr>
                <p:spPr>
                  <a:xfrm>
                    <a:off x="11895513" y="4818749"/>
                    <a:ext cx="175392" cy="175392"/>
                  </a:xfrm>
                  <a:prstGeom prst="ellipse">
                    <a:avLst/>
                  </a:prstGeom>
                  <a:solidFill>
                    <a:schemeClr val="lt1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25" name="Google Shape;225;p17"/>
              <p:cNvGrpSpPr/>
              <p:nvPr/>
            </p:nvGrpSpPr>
            <p:grpSpPr>
              <a:xfrm>
                <a:off x="9024453" y="4624814"/>
                <a:ext cx="2656579" cy="306550"/>
                <a:chOff x="9024453" y="4624814"/>
                <a:chExt cx="2656579" cy="306550"/>
              </a:xfrm>
            </p:grpSpPr>
            <p:cxnSp>
              <p:nvCxnSpPr>
                <p:cNvPr id="226" name="Google Shape;226;p17"/>
                <p:cNvCxnSpPr/>
                <p:nvPr/>
              </p:nvCxnSpPr>
              <p:spPr>
                <a:xfrm rot="10800000">
                  <a:off x="10117667" y="4931364"/>
                  <a:ext cx="1563365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38100" dist="25400" dir="2700000" algn="br" rotWithShape="0">
                    <a:srgbClr val="000000">
                      <a:alpha val="60000"/>
                    </a:srgbClr>
                  </a:outerShdw>
                </a:effectLst>
              </p:spPr>
            </p:cxnSp>
            <p:grpSp>
              <p:nvGrpSpPr>
                <p:cNvPr id="227" name="Google Shape;227;p17"/>
                <p:cNvGrpSpPr/>
                <p:nvPr/>
              </p:nvGrpSpPr>
              <p:grpSpPr>
                <a:xfrm>
                  <a:off x="9024453" y="4624814"/>
                  <a:ext cx="1930345" cy="306550"/>
                  <a:chOff x="9024453" y="4624814"/>
                  <a:chExt cx="1930345" cy="306550"/>
                </a:xfrm>
              </p:grpSpPr>
              <p:cxnSp>
                <p:nvCxnSpPr>
                  <p:cNvPr id="228" name="Google Shape;228;p17"/>
                  <p:cNvCxnSpPr/>
                  <p:nvPr/>
                </p:nvCxnSpPr>
                <p:spPr>
                  <a:xfrm rot="10800000">
                    <a:off x="9825562" y="4931364"/>
                    <a:ext cx="292105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229" name="Google Shape;229;p17"/>
                  <p:cNvSpPr txBox="1"/>
                  <p:nvPr/>
                </p:nvSpPr>
                <p:spPr>
                  <a:xfrm>
                    <a:off x="9024453" y="4624814"/>
                    <a:ext cx="1930345" cy="272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pl-PL" sz="16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As fast as </a:t>
                    </a:r>
                    <a:r>
                      <a:rPr lang="pl-PL" sz="1600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possible</a:t>
                    </a:r>
                    <a:endParaRPr sz="2400" dirty="0"/>
                  </a:p>
                </p:txBody>
              </p:sp>
            </p:grpSp>
          </p:grpSp>
        </p:grpSp>
        <p:grpSp>
          <p:nvGrpSpPr>
            <p:cNvPr id="230" name="Google Shape;230;p17"/>
            <p:cNvGrpSpPr/>
            <p:nvPr/>
          </p:nvGrpSpPr>
          <p:grpSpPr>
            <a:xfrm>
              <a:off x="8652761" y="2783656"/>
              <a:ext cx="1413307" cy="1413307"/>
              <a:chOff x="8652761" y="2783656"/>
              <a:chExt cx="1413307" cy="1413307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8678228" y="3436897"/>
                <a:ext cx="67197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2800" b="0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60°</a:t>
                </a:r>
                <a:endParaRPr dirty="0"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8652761" y="2783656"/>
                <a:ext cx="1413307" cy="1413307"/>
              </a:xfrm>
              <a:prstGeom prst="arc">
                <a:avLst>
                  <a:gd name="adj1" fmla="val 7245428"/>
                  <a:gd name="adj2" fmla="val 10915552"/>
                </a:avLst>
              </a:pr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5B410A85-054D-6D8D-03C7-3A31BE573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r="3148" b="11263"/>
          <a:stretch/>
        </p:blipFill>
        <p:spPr bwMode="auto">
          <a:xfrm>
            <a:off x="7631611" y="311526"/>
            <a:ext cx="3423716" cy="597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439300" y="-3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l-PL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Arch</a:t>
            </a:r>
            <a:r>
              <a:rPr lang="pl-PL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formation</a:t>
            </a:r>
            <a:endParaRPr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6</a:t>
            </a:fld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610" y="1545003"/>
            <a:ext cx="3118784" cy="402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507" y="1545003"/>
            <a:ext cx="3952416" cy="431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1842" y="-245168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Modeling the </a:t>
            </a:r>
            <a:r>
              <a:rPr lang="pl-PL" sz="36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flow</a:t>
            </a:r>
            <a:r>
              <a:rPr lang="pl-PL" sz="36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as a </a:t>
            </a:r>
            <a:r>
              <a:rPr lang="pl-PL" sz="36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probabilistic</a:t>
            </a:r>
            <a:r>
              <a:rPr lang="pl-PL" sz="36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36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process</a:t>
            </a:r>
            <a:endParaRPr sz="36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7</a:t>
            </a:fld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80" y="1590395"/>
            <a:ext cx="1628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418" y="3622206"/>
            <a:ext cx="1714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918" y="1552296"/>
            <a:ext cx="42767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543" y="3264268"/>
            <a:ext cx="4079926" cy="256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0691" y="1824893"/>
            <a:ext cx="2881029" cy="106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06891" y="2844892"/>
            <a:ext cx="2723704" cy="91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16404" y="4105818"/>
            <a:ext cx="2910528" cy="10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8</a:t>
            </a:fld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 idx="4294967295"/>
          </p:nvPr>
        </p:nvSpPr>
        <p:spPr>
          <a:xfrm>
            <a:off x="219823" y="254982"/>
            <a:ext cx="10058400" cy="82391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arch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formation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model</a:t>
            </a:r>
            <a:endParaRPr sz="40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333" y="1364168"/>
            <a:ext cx="30003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34" y="2074357"/>
            <a:ext cx="37909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178" y="3609187"/>
            <a:ext cx="4334101" cy="2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708" y="1401700"/>
            <a:ext cx="4540458" cy="230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9</a:t>
            </a:fld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title" idx="4294967295"/>
          </p:nvPr>
        </p:nvSpPr>
        <p:spPr>
          <a:xfrm>
            <a:off x="302508" y="266283"/>
            <a:ext cx="10058400" cy="77628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Measuring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pl-PL" sz="4000" b="1" dirty="0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l-PL" sz="4000" b="1" dirty="0" err="1">
                <a:solidFill>
                  <a:srgbClr val="FF8F04"/>
                </a:solidFill>
                <a:latin typeface="Lato"/>
                <a:ea typeface="Lato"/>
                <a:cs typeface="Lato"/>
                <a:sym typeface="Lato"/>
              </a:rPr>
              <a:t>distribution</a:t>
            </a:r>
            <a:endParaRPr sz="4000" b="1" dirty="0">
              <a:solidFill>
                <a:srgbClr val="FF8F0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221"/>
            <a:ext cx="7415648" cy="509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973" y="2714124"/>
            <a:ext cx="2578595" cy="197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672</Words>
  <Application>Microsoft Office PowerPoint</Application>
  <PresentationFormat>Panoramiczny</PresentationFormat>
  <Paragraphs>136</Paragraphs>
  <Slides>28</Slides>
  <Notes>25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6" baseType="lpstr">
      <vt:lpstr>Lato</vt:lpstr>
      <vt:lpstr>Cambria Math</vt:lpstr>
      <vt:lpstr>Calibri</vt:lpstr>
      <vt:lpstr>Arial</vt:lpstr>
      <vt:lpstr>Calibri Light</vt:lpstr>
      <vt:lpstr>Lato Light</vt:lpstr>
      <vt:lpstr>Noto Sans Symbols</vt:lpstr>
      <vt:lpstr>Motyw pakietu Office</vt:lpstr>
      <vt:lpstr>Problem 4</vt:lpstr>
      <vt:lpstr>Problem statement</vt:lpstr>
      <vt:lpstr>Relevant parameters</vt:lpstr>
      <vt:lpstr>Relevant parameters</vt:lpstr>
      <vt:lpstr>Experimental setup</vt:lpstr>
      <vt:lpstr>Arch formation</vt:lpstr>
      <vt:lpstr>Modeling the flow as a probabilistic process</vt:lpstr>
      <vt:lpstr>Probability of arch formation model</vt:lpstr>
      <vt:lpstr>Measuring probability distribution</vt:lpstr>
      <vt:lpstr>Measuring probability distribution</vt:lpstr>
      <vt:lpstr>How it depends on the diameter of the orifice</vt:lpstr>
      <vt:lpstr>Calculating expected number of balls</vt:lpstr>
      <vt:lpstr>Measuring time</vt:lpstr>
      <vt:lpstr>Final solution to nº 2</vt:lpstr>
      <vt:lpstr>Designing the optimal nozzle</vt:lpstr>
      <vt:lpstr>Sequence of nozzles</vt:lpstr>
      <vt:lpstr>Polishing our nozzle</vt:lpstr>
      <vt:lpstr>Simulation</vt:lpstr>
      <vt:lpstr>Prezentacja programu PowerPoint</vt:lpstr>
      <vt:lpstr>Optimal nozzle comparison</vt:lpstr>
      <vt:lpstr>Summary</vt:lpstr>
      <vt:lpstr>Angle dependence</vt:lpstr>
      <vt:lpstr>Friction dependence</vt:lpstr>
      <vt:lpstr>Initial conditions dependence</vt:lpstr>
      <vt:lpstr>Finding the optimal nozzle</vt:lpstr>
      <vt:lpstr>Base experimental and simulated results</vt:lpstr>
      <vt:lpstr>But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4</dc:title>
  <cp:lastModifiedBy>Kamil Dutkiewicz</cp:lastModifiedBy>
  <cp:revision>41</cp:revision>
  <dcterms:modified xsi:type="dcterms:W3CDTF">2023-04-27T07:15:21Z</dcterms:modified>
</cp:coreProperties>
</file>